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 id="346" r:id="rId71"/>
    <p:sldId id="347" r:id="rId72"/>
    <p:sldId id="348" r:id="rId73"/>
    <p:sldId id="349" r:id="rId74"/>
    <p:sldId id="350" r:id="rId75"/>
    <p:sldId id="351" r:id="rId76"/>
    <p:sldId id="352" r:id="rId77"/>
    <p:sldId id="353" r:id="rId78"/>
    <p:sldId id="354" r:id="rId79"/>
    <p:sldId id="355" r:id="rId80"/>
    <p:sldId id="356" r:id="rId81"/>
    <p:sldId id="357" r:id="rId82"/>
    <p:sldId id="358" r:id="rId83"/>
    <p:sldId id="359" r:id="rId84"/>
    <p:sldId id="360" r:id="rId85"/>
    <p:sldId id="361" r:id="rId86"/>
    <p:sldId id="366" r:id="rId87"/>
    <p:sldId id="362" r:id="rId88"/>
    <p:sldId id="363" r:id="rId89"/>
    <p:sldId id="364" r:id="rId90"/>
    <p:sldId id="365" r:id="rId91"/>
    <p:sldId id="367" r:id="rId92"/>
    <p:sldId id="276" r:id="rId9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660" autoAdjust="0"/>
  </p:normalViewPr>
  <p:slideViewPr>
    <p:cSldViewPr>
      <p:cViewPr>
        <p:scale>
          <a:sx n="66" d="100"/>
          <a:sy n="66" d="100"/>
        </p:scale>
        <p:origin x="-2094" y="-5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89" name="Rectangle 17"/>
          <p:cNvSpPr>
            <a:spLocks noChangeArrowheads="1"/>
          </p:cNvSpPr>
          <p:nvPr/>
        </p:nvSpPr>
        <p:spPr bwMode="white">
          <a:xfrm>
            <a:off x="0" y="4221163"/>
            <a:ext cx="9144000" cy="263683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090" name="Group 18"/>
          <p:cNvGrpSpPr>
            <a:grpSpLocks/>
          </p:cNvGrpSpPr>
          <p:nvPr/>
        </p:nvGrpSpPr>
        <p:grpSpPr bwMode="auto">
          <a:xfrm rot="-10800000">
            <a:off x="7413625" y="5162550"/>
            <a:ext cx="1655763" cy="1630363"/>
            <a:chOff x="0" y="2704"/>
            <a:chExt cx="1063" cy="1086"/>
          </a:xfrm>
        </p:grpSpPr>
        <p:sp>
          <p:nvSpPr>
            <p:cNvPr id="3091" name="Rectangle 19"/>
            <p:cNvSpPr>
              <a:spLocks noChangeArrowheads="1"/>
            </p:cNvSpPr>
            <p:nvPr userDrawn="1"/>
          </p:nvSpPr>
          <p:spPr bwMode="ltGray">
            <a:xfrm>
              <a:off x="0"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2" name="Rectangle 20"/>
            <p:cNvSpPr>
              <a:spLocks noChangeArrowheads="1"/>
            </p:cNvSpPr>
            <p:nvPr userDrawn="1"/>
          </p:nvSpPr>
          <p:spPr bwMode="ltGray">
            <a:xfrm>
              <a:off x="295"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3" name="Rectangle 21"/>
            <p:cNvSpPr>
              <a:spLocks noChangeArrowheads="1"/>
            </p:cNvSpPr>
            <p:nvPr userDrawn="1"/>
          </p:nvSpPr>
          <p:spPr bwMode="ltGray">
            <a:xfrm>
              <a:off x="567"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4" name="Rectangle 22"/>
            <p:cNvSpPr>
              <a:spLocks noChangeArrowheads="1"/>
            </p:cNvSpPr>
            <p:nvPr userDrawn="1"/>
          </p:nvSpPr>
          <p:spPr bwMode="ltGray">
            <a:xfrm>
              <a:off x="0"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5" name="Rectangle 23"/>
            <p:cNvSpPr>
              <a:spLocks noChangeArrowheads="1"/>
            </p:cNvSpPr>
            <p:nvPr userDrawn="1"/>
          </p:nvSpPr>
          <p:spPr bwMode="ltGray">
            <a:xfrm>
              <a:off x="295"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6" name="Rectangle 24"/>
            <p:cNvSpPr>
              <a:spLocks noChangeArrowheads="1"/>
            </p:cNvSpPr>
            <p:nvPr userDrawn="1"/>
          </p:nvSpPr>
          <p:spPr bwMode="ltGray">
            <a:xfrm>
              <a:off x="567"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7" name="Rectangle 25"/>
            <p:cNvSpPr>
              <a:spLocks noChangeArrowheads="1"/>
            </p:cNvSpPr>
            <p:nvPr userDrawn="1"/>
          </p:nvSpPr>
          <p:spPr bwMode="ltGray">
            <a:xfrm>
              <a:off x="839"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8" name="Rectangle 26"/>
            <p:cNvSpPr>
              <a:spLocks noChangeArrowheads="1"/>
            </p:cNvSpPr>
            <p:nvPr userDrawn="1"/>
          </p:nvSpPr>
          <p:spPr bwMode="ltGray">
            <a:xfrm>
              <a:off x="295" y="327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9" name="Rectangle 27"/>
            <p:cNvSpPr>
              <a:spLocks noChangeArrowheads="1"/>
            </p:cNvSpPr>
            <p:nvPr userDrawn="1"/>
          </p:nvSpPr>
          <p:spPr bwMode="ltGray">
            <a:xfrm>
              <a:off x="0" y="327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0" name="Rectangle 28"/>
            <p:cNvSpPr>
              <a:spLocks noChangeArrowheads="1"/>
            </p:cNvSpPr>
            <p:nvPr userDrawn="1"/>
          </p:nvSpPr>
          <p:spPr bwMode="ltGray">
            <a:xfrm>
              <a:off x="0" y="356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sp>
        <p:nvSpPr>
          <p:cNvPr id="3075" name="Rectangle 3"/>
          <p:cNvSpPr>
            <a:spLocks noGrp="1" noChangeArrowheads="1"/>
          </p:cNvSpPr>
          <p:nvPr>
            <p:ph type="subTitle" idx="1"/>
          </p:nvPr>
        </p:nvSpPr>
        <p:spPr bwMode="black">
          <a:xfrm>
            <a:off x="1081088" y="5443538"/>
            <a:ext cx="7086600" cy="381000"/>
          </a:xfrm>
        </p:spPr>
        <p:txBody>
          <a:bodyPr/>
          <a:lstStyle>
            <a:lvl1pPr marL="0" indent="0" algn="ctr">
              <a:buFont typeface="Wingdings" pitchFamily="2" charset="2"/>
              <a:buNone/>
              <a:defRPr sz="2800">
                <a:solidFill>
                  <a:schemeClr val="bg1"/>
                </a:solidFill>
              </a:defRPr>
            </a:lvl1pPr>
          </a:lstStyle>
          <a:p>
            <a:pPr lvl="0"/>
            <a:r>
              <a:rPr lang="en-US" noProof="0" smtClean="0"/>
              <a:t>Click to edit Master subtitle style</a:t>
            </a:r>
          </a:p>
        </p:txBody>
      </p:sp>
      <p:grpSp>
        <p:nvGrpSpPr>
          <p:cNvPr id="3101" name="Group 29"/>
          <p:cNvGrpSpPr>
            <a:grpSpLocks/>
          </p:cNvGrpSpPr>
          <p:nvPr/>
        </p:nvGrpSpPr>
        <p:grpSpPr bwMode="auto">
          <a:xfrm>
            <a:off x="20638" y="4281488"/>
            <a:ext cx="1655762" cy="1630362"/>
            <a:chOff x="0" y="2704"/>
            <a:chExt cx="1063" cy="1086"/>
          </a:xfrm>
        </p:grpSpPr>
        <p:sp>
          <p:nvSpPr>
            <p:cNvPr id="3102" name="Rectangle 30"/>
            <p:cNvSpPr>
              <a:spLocks noChangeArrowheads="1"/>
            </p:cNvSpPr>
            <p:nvPr userDrawn="1"/>
          </p:nvSpPr>
          <p:spPr bwMode="ltGray">
            <a:xfrm>
              <a:off x="0"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3" name="Rectangle 31"/>
            <p:cNvSpPr>
              <a:spLocks noChangeArrowheads="1"/>
            </p:cNvSpPr>
            <p:nvPr userDrawn="1"/>
          </p:nvSpPr>
          <p:spPr bwMode="ltGray">
            <a:xfrm>
              <a:off x="295"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4" name="Rectangle 32"/>
            <p:cNvSpPr>
              <a:spLocks noChangeArrowheads="1"/>
            </p:cNvSpPr>
            <p:nvPr userDrawn="1"/>
          </p:nvSpPr>
          <p:spPr bwMode="ltGray">
            <a:xfrm>
              <a:off x="567"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5" name="Rectangle 33"/>
            <p:cNvSpPr>
              <a:spLocks noChangeArrowheads="1"/>
            </p:cNvSpPr>
            <p:nvPr userDrawn="1"/>
          </p:nvSpPr>
          <p:spPr bwMode="ltGray">
            <a:xfrm>
              <a:off x="0"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6" name="Rectangle 34"/>
            <p:cNvSpPr>
              <a:spLocks noChangeArrowheads="1"/>
            </p:cNvSpPr>
            <p:nvPr userDrawn="1"/>
          </p:nvSpPr>
          <p:spPr bwMode="ltGray">
            <a:xfrm>
              <a:off x="295"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7" name="Rectangle 35"/>
            <p:cNvSpPr>
              <a:spLocks noChangeArrowheads="1"/>
            </p:cNvSpPr>
            <p:nvPr userDrawn="1"/>
          </p:nvSpPr>
          <p:spPr bwMode="ltGray">
            <a:xfrm>
              <a:off x="567"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8" name="Rectangle 36"/>
            <p:cNvSpPr>
              <a:spLocks noChangeArrowheads="1"/>
            </p:cNvSpPr>
            <p:nvPr userDrawn="1"/>
          </p:nvSpPr>
          <p:spPr bwMode="ltGray">
            <a:xfrm>
              <a:off x="839"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9" name="Rectangle 37"/>
            <p:cNvSpPr>
              <a:spLocks noChangeArrowheads="1"/>
            </p:cNvSpPr>
            <p:nvPr userDrawn="1"/>
          </p:nvSpPr>
          <p:spPr bwMode="ltGray">
            <a:xfrm>
              <a:off x="295" y="327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10" name="Rectangle 38"/>
            <p:cNvSpPr>
              <a:spLocks noChangeArrowheads="1"/>
            </p:cNvSpPr>
            <p:nvPr userDrawn="1"/>
          </p:nvSpPr>
          <p:spPr bwMode="ltGray">
            <a:xfrm>
              <a:off x="0" y="327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11" name="Rectangle 39"/>
            <p:cNvSpPr>
              <a:spLocks noChangeArrowheads="1"/>
            </p:cNvSpPr>
            <p:nvPr userDrawn="1"/>
          </p:nvSpPr>
          <p:spPr bwMode="ltGray">
            <a:xfrm>
              <a:off x="0" y="356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sp>
        <p:nvSpPr>
          <p:cNvPr id="3074" name="Rectangle 2"/>
          <p:cNvSpPr>
            <a:spLocks noGrp="1" noChangeArrowheads="1"/>
          </p:cNvSpPr>
          <p:nvPr>
            <p:ph type="ctrTitle"/>
          </p:nvPr>
        </p:nvSpPr>
        <p:spPr bwMode="auto">
          <a:xfrm>
            <a:off x="990600" y="4572000"/>
            <a:ext cx="7239000" cy="631825"/>
          </a:xfrm>
        </p:spPr>
        <p:txBody>
          <a:bodyPr/>
          <a:lstStyle>
            <a:lvl1pPr>
              <a:defRPr sz="4800">
                <a:solidFill>
                  <a:schemeClr val="bg2"/>
                </a:solidFill>
              </a:defRPr>
            </a:lvl1pPr>
          </a:lstStyle>
          <a:p>
            <a:pPr lvl="0"/>
            <a:r>
              <a:rPr lang="en-US" noProof="0" smtClean="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Company  Logo</a:t>
            </a:r>
          </a:p>
        </p:txBody>
      </p:sp>
      <p:sp>
        <p:nvSpPr>
          <p:cNvPr id="5" name="Slide Number Placeholder 4"/>
          <p:cNvSpPr>
            <a:spLocks noGrp="1"/>
          </p:cNvSpPr>
          <p:nvPr>
            <p:ph type="sldNum" sz="quarter" idx="11"/>
          </p:nvPr>
        </p:nvSpPr>
        <p:spPr/>
        <p:txBody>
          <a:bodyPr/>
          <a:lstStyle>
            <a:lvl1pPr>
              <a:defRPr/>
            </a:lvl1pPr>
          </a:lstStyle>
          <a:p>
            <a:fld id="{70991BAC-C3B0-4AD2-8112-C9B83ACB68B3}" type="slidenum">
              <a:rPr lang="en-US"/>
              <a:pPr/>
              <a:t>‹#›</a:t>
            </a:fld>
            <a:endParaRPr lang="en-US"/>
          </a:p>
        </p:txBody>
      </p:sp>
    </p:spTree>
    <p:extLst>
      <p:ext uri="{BB962C8B-B14F-4D97-AF65-F5344CB8AC3E}">
        <p14:creationId xmlns:p14="http://schemas.microsoft.com/office/powerpoint/2010/main" val="3875688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9088"/>
            <a:ext cx="2057400" cy="60055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19088"/>
            <a:ext cx="6019800" cy="60055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Company  Logo</a:t>
            </a:r>
          </a:p>
        </p:txBody>
      </p:sp>
      <p:sp>
        <p:nvSpPr>
          <p:cNvPr id="5" name="Slide Number Placeholder 4"/>
          <p:cNvSpPr>
            <a:spLocks noGrp="1"/>
          </p:cNvSpPr>
          <p:nvPr>
            <p:ph type="sldNum" sz="quarter" idx="11"/>
          </p:nvPr>
        </p:nvSpPr>
        <p:spPr/>
        <p:txBody>
          <a:bodyPr/>
          <a:lstStyle>
            <a:lvl1pPr>
              <a:defRPr/>
            </a:lvl1pPr>
          </a:lstStyle>
          <a:p>
            <a:fld id="{8F4CC78E-FDE0-4046-9FA6-F174805F8D7D}" type="slidenum">
              <a:rPr lang="en-US"/>
              <a:pPr/>
              <a:t>‹#›</a:t>
            </a:fld>
            <a:endParaRPr lang="en-US"/>
          </a:p>
        </p:txBody>
      </p:sp>
    </p:spTree>
    <p:extLst>
      <p:ext uri="{BB962C8B-B14F-4D97-AF65-F5344CB8AC3E}">
        <p14:creationId xmlns:p14="http://schemas.microsoft.com/office/powerpoint/2010/main" val="1133611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319088"/>
            <a:ext cx="7391400"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076325"/>
            <a:ext cx="8229600" cy="5248275"/>
          </a:xfrm>
        </p:spPr>
        <p:txBody>
          <a:bodyPr/>
          <a:lstStyle/>
          <a:p>
            <a:r>
              <a:rPr lang="en-US" smtClean="0"/>
              <a:t>Click icon to add table</a:t>
            </a:r>
            <a:endParaRPr lang="en-US"/>
          </a:p>
        </p:txBody>
      </p:sp>
      <p:sp>
        <p:nvSpPr>
          <p:cNvPr id="4" name="Footer Placeholder 3"/>
          <p:cNvSpPr>
            <a:spLocks noGrp="1"/>
          </p:cNvSpPr>
          <p:nvPr>
            <p:ph type="ftr" sz="quarter" idx="10"/>
          </p:nvPr>
        </p:nvSpPr>
        <p:spPr>
          <a:xfrm>
            <a:off x="7162800" y="6567488"/>
            <a:ext cx="1524000" cy="290512"/>
          </a:xfrm>
        </p:spPr>
        <p:txBody>
          <a:bodyPr/>
          <a:lstStyle>
            <a:lvl1pPr>
              <a:defRPr/>
            </a:lvl1pPr>
          </a:lstStyle>
          <a:p>
            <a:r>
              <a:rPr lang="en-US"/>
              <a:t>Company  Logo</a:t>
            </a:r>
          </a:p>
        </p:txBody>
      </p:sp>
      <p:sp>
        <p:nvSpPr>
          <p:cNvPr id="5" name="Slide Number Placeholder 4"/>
          <p:cNvSpPr>
            <a:spLocks noGrp="1"/>
          </p:cNvSpPr>
          <p:nvPr>
            <p:ph type="sldNum" sz="quarter" idx="11"/>
          </p:nvPr>
        </p:nvSpPr>
        <p:spPr>
          <a:xfrm>
            <a:off x="476250" y="6565900"/>
            <a:ext cx="609600" cy="268288"/>
          </a:xfrm>
        </p:spPr>
        <p:txBody>
          <a:bodyPr/>
          <a:lstStyle>
            <a:lvl1pPr>
              <a:defRPr/>
            </a:lvl1pPr>
          </a:lstStyle>
          <a:p>
            <a:fld id="{A632BCD2-FCE7-43C5-884C-E9A4E95991BC}" type="slidenum">
              <a:rPr lang="en-US"/>
              <a:pPr/>
              <a:t>‹#›</a:t>
            </a:fld>
            <a:endParaRPr lang="en-US"/>
          </a:p>
        </p:txBody>
      </p:sp>
    </p:spTree>
    <p:extLst>
      <p:ext uri="{BB962C8B-B14F-4D97-AF65-F5344CB8AC3E}">
        <p14:creationId xmlns:p14="http://schemas.microsoft.com/office/powerpoint/2010/main" val="2542829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7400" y="609600"/>
            <a:ext cx="6019800" cy="4873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76400"/>
            <a:ext cx="405765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7250" y="1676400"/>
            <a:ext cx="405765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ftr" sz="quarter" idx="10"/>
          </p:nvPr>
        </p:nvSpPr>
        <p:spPr>
          <a:ln/>
        </p:spPr>
        <p:txBody>
          <a:bodyPr/>
          <a:lstStyle>
            <a:lvl1pPr>
              <a:defRPr/>
            </a:lvl1pPr>
          </a:lstStyle>
          <a:p>
            <a:pPr>
              <a:defRPr/>
            </a:pPr>
            <a:r>
              <a:rPr lang="en-US"/>
              <a:t>http:// lhu.edu.vn</a:t>
            </a:r>
          </a:p>
        </p:txBody>
      </p:sp>
      <p:sp>
        <p:nvSpPr>
          <p:cNvPr id="6" name="Rectangle 9"/>
          <p:cNvSpPr>
            <a:spLocks noGrp="1" noChangeArrowheads="1"/>
          </p:cNvSpPr>
          <p:nvPr>
            <p:ph type="sldNum" sz="quarter" idx="11"/>
          </p:nvPr>
        </p:nvSpPr>
        <p:spPr>
          <a:ln/>
        </p:spPr>
        <p:txBody>
          <a:bodyPr/>
          <a:lstStyle>
            <a:lvl1pPr>
              <a:defRPr/>
            </a:lvl1pPr>
          </a:lstStyle>
          <a:p>
            <a:pPr>
              <a:defRPr/>
            </a:pPr>
            <a:fld id="{E0453A60-C244-4C66-9F4C-4096F03070DA}" type="slidenum">
              <a:rPr lang="en-US"/>
              <a:pPr>
                <a:defRPr/>
              </a:pPr>
              <a:t>‹#›</a:t>
            </a:fld>
            <a:endParaRPr lang="en-US"/>
          </a:p>
        </p:txBody>
      </p:sp>
      <p:sp>
        <p:nvSpPr>
          <p:cNvPr id="7" name="Rectangle 11"/>
          <p:cNvSpPr>
            <a:spLocks noGrp="1" noChangeArrowheads="1"/>
          </p:cNvSpPr>
          <p:nvPr>
            <p:ph type="dt" sz="half" idx="12"/>
          </p:nvPr>
        </p:nvSpPr>
        <p:spPr>
          <a:xfrm>
            <a:off x="457200" y="6523038"/>
            <a:ext cx="2133600" cy="320675"/>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882370648"/>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Company  Logo</a:t>
            </a:r>
          </a:p>
        </p:txBody>
      </p:sp>
      <p:sp>
        <p:nvSpPr>
          <p:cNvPr id="5" name="Slide Number Placeholder 4"/>
          <p:cNvSpPr>
            <a:spLocks noGrp="1"/>
          </p:cNvSpPr>
          <p:nvPr>
            <p:ph type="sldNum" sz="quarter" idx="11"/>
          </p:nvPr>
        </p:nvSpPr>
        <p:spPr/>
        <p:txBody>
          <a:bodyPr/>
          <a:lstStyle>
            <a:lvl1pPr>
              <a:defRPr/>
            </a:lvl1pPr>
          </a:lstStyle>
          <a:p>
            <a:fld id="{E515F58C-DB7C-4843-ADAF-2E55FD143BEF}" type="slidenum">
              <a:rPr lang="en-US"/>
              <a:pPr/>
              <a:t>‹#›</a:t>
            </a:fld>
            <a:endParaRPr lang="en-US"/>
          </a:p>
        </p:txBody>
      </p:sp>
    </p:spTree>
    <p:extLst>
      <p:ext uri="{BB962C8B-B14F-4D97-AF65-F5344CB8AC3E}">
        <p14:creationId xmlns:p14="http://schemas.microsoft.com/office/powerpoint/2010/main" val="311287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t>Company  Logo</a:t>
            </a:r>
          </a:p>
        </p:txBody>
      </p:sp>
      <p:sp>
        <p:nvSpPr>
          <p:cNvPr id="5" name="Slide Number Placeholder 4"/>
          <p:cNvSpPr>
            <a:spLocks noGrp="1"/>
          </p:cNvSpPr>
          <p:nvPr>
            <p:ph type="sldNum" sz="quarter" idx="11"/>
          </p:nvPr>
        </p:nvSpPr>
        <p:spPr/>
        <p:txBody>
          <a:bodyPr/>
          <a:lstStyle>
            <a:lvl1pPr>
              <a:defRPr/>
            </a:lvl1pPr>
          </a:lstStyle>
          <a:p>
            <a:fld id="{6FB9C8D3-110D-4C01-86F0-316DC328A04D}" type="slidenum">
              <a:rPr lang="en-US"/>
              <a:pPr/>
              <a:t>‹#›</a:t>
            </a:fld>
            <a:endParaRPr lang="en-US"/>
          </a:p>
        </p:txBody>
      </p:sp>
    </p:spTree>
    <p:extLst>
      <p:ext uri="{BB962C8B-B14F-4D97-AF65-F5344CB8AC3E}">
        <p14:creationId xmlns:p14="http://schemas.microsoft.com/office/powerpoint/2010/main" val="3008214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t>Company  Logo</a:t>
            </a:r>
          </a:p>
        </p:txBody>
      </p:sp>
      <p:sp>
        <p:nvSpPr>
          <p:cNvPr id="6" name="Slide Number Placeholder 5"/>
          <p:cNvSpPr>
            <a:spLocks noGrp="1"/>
          </p:cNvSpPr>
          <p:nvPr>
            <p:ph type="sldNum" sz="quarter" idx="11"/>
          </p:nvPr>
        </p:nvSpPr>
        <p:spPr/>
        <p:txBody>
          <a:bodyPr/>
          <a:lstStyle>
            <a:lvl1pPr>
              <a:defRPr/>
            </a:lvl1pPr>
          </a:lstStyle>
          <a:p>
            <a:fld id="{86639BE3-795E-46D1-9EA1-9EBC1F782C66}" type="slidenum">
              <a:rPr lang="en-US"/>
              <a:pPr/>
              <a:t>‹#›</a:t>
            </a:fld>
            <a:endParaRPr lang="en-US"/>
          </a:p>
        </p:txBody>
      </p:sp>
    </p:spTree>
    <p:extLst>
      <p:ext uri="{BB962C8B-B14F-4D97-AF65-F5344CB8AC3E}">
        <p14:creationId xmlns:p14="http://schemas.microsoft.com/office/powerpoint/2010/main" val="2458279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t>Company  Logo</a:t>
            </a:r>
          </a:p>
        </p:txBody>
      </p:sp>
      <p:sp>
        <p:nvSpPr>
          <p:cNvPr id="8" name="Slide Number Placeholder 7"/>
          <p:cNvSpPr>
            <a:spLocks noGrp="1"/>
          </p:cNvSpPr>
          <p:nvPr>
            <p:ph type="sldNum" sz="quarter" idx="11"/>
          </p:nvPr>
        </p:nvSpPr>
        <p:spPr/>
        <p:txBody>
          <a:bodyPr/>
          <a:lstStyle>
            <a:lvl1pPr>
              <a:defRPr/>
            </a:lvl1pPr>
          </a:lstStyle>
          <a:p>
            <a:fld id="{450888F6-95AA-4EE3-AEB9-CAC932710BD5}" type="slidenum">
              <a:rPr lang="en-US"/>
              <a:pPr/>
              <a:t>‹#›</a:t>
            </a:fld>
            <a:endParaRPr lang="en-US"/>
          </a:p>
        </p:txBody>
      </p:sp>
    </p:spTree>
    <p:extLst>
      <p:ext uri="{BB962C8B-B14F-4D97-AF65-F5344CB8AC3E}">
        <p14:creationId xmlns:p14="http://schemas.microsoft.com/office/powerpoint/2010/main" val="1102694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Company  Logo</a:t>
            </a:r>
          </a:p>
        </p:txBody>
      </p:sp>
      <p:sp>
        <p:nvSpPr>
          <p:cNvPr id="4" name="Slide Number Placeholder 3"/>
          <p:cNvSpPr>
            <a:spLocks noGrp="1"/>
          </p:cNvSpPr>
          <p:nvPr>
            <p:ph type="sldNum" sz="quarter" idx="11"/>
          </p:nvPr>
        </p:nvSpPr>
        <p:spPr/>
        <p:txBody>
          <a:bodyPr/>
          <a:lstStyle>
            <a:lvl1pPr>
              <a:defRPr/>
            </a:lvl1pPr>
          </a:lstStyle>
          <a:p>
            <a:fld id="{FD7C2207-A941-49BF-A3EF-8782E35FEE16}" type="slidenum">
              <a:rPr lang="en-US"/>
              <a:pPr/>
              <a:t>‹#›</a:t>
            </a:fld>
            <a:endParaRPr lang="en-US"/>
          </a:p>
        </p:txBody>
      </p:sp>
    </p:spTree>
    <p:extLst>
      <p:ext uri="{BB962C8B-B14F-4D97-AF65-F5344CB8AC3E}">
        <p14:creationId xmlns:p14="http://schemas.microsoft.com/office/powerpoint/2010/main" val="262983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Company  Logo</a:t>
            </a:r>
          </a:p>
        </p:txBody>
      </p:sp>
      <p:sp>
        <p:nvSpPr>
          <p:cNvPr id="3" name="Slide Number Placeholder 2"/>
          <p:cNvSpPr>
            <a:spLocks noGrp="1"/>
          </p:cNvSpPr>
          <p:nvPr>
            <p:ph type="sldNum" sz="quarter" idx="11"/>
          </p:nvPr>
        </p:nvSpPr>
        <p:spPr/>
        <p:txBody>
          <a:bodyPr/>
          <a:lstStyle>
            <a:lvl1pPr>
              <a:defRPr/>
            </a:lvl1pPr>
          </a:lstStyle>
          <a:p>
            <a:fld id="{3D0DAC1A-A382-4122-AD8F-1EC0F7212054}" type="slidenum">
              <a:rPr lang="en-US"/>
              <a:pPr/>
              <a:t>‹#›</a:t>
            </a:fld>
            <a:endParaRPr lang="en-US"/>
          </a:p>
        </p:txBody>
      </p:sp>
    </p:spTree>
    <p:extLst>
      <p:ext uri="{BB962C8B-B14F-4D97-AF65-F5344CB8AC3E}">
        <p14:creationId xmlns:p14="http://schemas.microsoft.com/office/powerpoint/2010/main" val="289249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Company  Logo</a:t>
            </a:r>
          </a:p>
        </p:txBody>
      </p:sp>
      <p:sp>
        <p:nvSpPr>
          <p:cNvPr id="6" name="Slide Number Placeholder 5"/>
          <p:cNvSpPr>
            <a:spLocks noGrp="1"/>
          </p:cNvSpPr>
          <p:nvPr>
            <p:ph type="sldNum" sz="quarter" idx="11"/>
          </p:nvPr>
        </p:nvSpPr>
        <p:spPr/>
        <p:txBody>
          <a:bodyPr/>
          <a:lstStyle>
            <a:lvl1pPr>
              <a:defRPr/>
            </a:lvl1pPr>
          </a:lstStyle>
          <a:p>
            <a:fld id="{00455475-1F19-49AB-9CDD-F52303260A6D}" type="slidenum">
              <a:rPr lang="en-US"/>
              <a:pPr/>
              <a:t>‹#›</a:t>
            </a:fld>
            <a:endParaRPr lang="en-US"/>
          </a:p>
        </p:txBody>
      </p:sp>
    </p:spTree>
    <p:extLst>
      <p:ext uri="{BB962C8B-B14F-4D97-AF65-F5344CB8AC3E}">
        <p14:creationId xmlns:p14="http://schemas.microsoft.com/office/powerpoint/2010/main" val="2265420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Company  Logo</a:t>
            </a:r>
          </a:p>
        </p:txBody>
      </p:sp>
      <p:sp>
        <p:nvSpPr>
          <p:cNvPr id="6" name="Slide Number Placeholder 5"/>
          <p:cNvSpPr>
            <a:spLocks noGrp="1"/>
          </p:cNvSpPr>
          <p:nvPr>
            <p:ph type="sldNum" sz="quarter" idx="11"/>
          </p:nvPr>
        </p:nvSpPr>
        <p:spPr/>
        <p:txBody>
          <a:bodyPr/>
          <a:lstStyle>
            <a:lvl1pPr>
              <a:defRPr/>
            </a:lvl1pPr>
          </a:lstStyle>
          <a:p>
            <a:fld id="{127AA533-6C1A-4AA7-B4C1-3CA68AD54B3B}" type="slidenum">
              <a:rPr lang="en-US"/>
              <a:pPr/>
              <a:t>‹#›</a:t>
            </a:fld>
            <a:endParaRPr lang="en-US"/>
          </a:p>
        </p:txBody>
      </p:sp>
    </p:spTree>
    <p:extLst>
      <p:ext uri="{BB962C8B-B14F-4D97-AF65-F5344CB8AC3E}">
        <p14:creationId xmlns:p14="http://schemas.microsoft.com/office/powerpoint/2010/main" val="334896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2" name="Rectangle 38"/>
          <p:cNvSpPr>
            <a:spLocks noChangeArrowheads="1"/>
          </p:cNvSpPr>
          <p:nvPr/>
        </p:nvSpPr>
        <p:spPr bwMode="gray">
          <a:xfrm>
            <a:off x="0" y="6562725"/>
            <a:ext cx="9144000" cy="3048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9" name="Rectangle 15"/>
          <p:cNvSpPr>
            <a:spLocks noChangeArrowheads="1"/>
          </p:cNvSpPr>
          <p:nvPr/>
        </p:nvSpPr>
        <p:spPr bwMode="white">
          <a:xfrm>
            <a:off x="0" y="0"/>
            <a:ext cx="9144000" cy="9144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0" name="Group 16"/>
          <p:cNvGrpSpPr>
            <a:grpSpLocks/>
          </p:cNvGrpSpPr>
          <p:nvPr/>
        </p:nvGrpSpPr>
        <p:grpSpPr bwMode="auto">
          <a:xfrm>
            <a:off x="44450" y="44450"/>
            <a:ext cx="863600" cy="847725"/>
            <a:chOff x="0" y="2704"/>
            <a:chExt cx="1063" cy="1086"/>
          </a:xfrm>
        </p:grpSpPr>
        <p:sp>
          <p:nvSpPr>
            <p:cNvPr id="1041" name="Rectangle 17"/>
            <p:cNvSpPr>
              <a:spLocks noChangeArrowheads="1"/>
            </p:cNvSpPr>
            <p:nvPr userDrawn="1"/>
          </p:nvSpPr>
          <p:spPr bwMode="gray">
            <a:xfrm>
              <a:off x="0"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Rectangle 18"/>
            <p:cNvSpPr>
              <a:spLocks noChangeArrowheads="1"/>
            </p:cNvSpPr>
            <p:nvPr userDrawn="1"/>
          </p:nvSpPr>
          <p:spPr bwMode="gray">
            <a:xfrm>
              <a:off x="295"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Rectangle 19"/>
            <p:cNvSpPr>
              <a:spLocks noChangeArrowheads="1"/>
            </p:cNvSpPr>
            <p:nvPr userDrawn="1"/>
          </p:nvSpPr>
          <p:spPr bwMode="gray">
            <a:xfrm>
              <a:off x="567"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Rectangle 20"/>
            <p:cNvSpPr>
              <a:spLocks noChangeArrowheads="1"/>
            </p:cNvSpPr>
            <p:nvPr userDrawn="1"/>
          </p:nvSpPr>
          <p:spPr bwMode="gray">
            <a:xfrm>
              <a:off x="0"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5" name="Rectangle 21"/>
            <p:cNvSpPr>
              <a:spLocks noChangeArrowheads="1"/>
            </p:cNvSpPr>
            <p:nvPr userDrawn="1"/>
          </p:nvSpPr>
          <p:spPr bwMode="gray">
            <a:xfrm>
              <a:off x="295"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 name="Rectangle 22"/>
            <p:cNvSpPr>
              <a:spLocks noChangeArrowheads="1"/>
            </p:cNvSpPr>
            <p:nvPr userDrawn="1"/>
          </p:nvSpPr>
          <p:spPr bwMode="gray">
            <a:xfrm>
              <a:off x="567"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7" name="Rectangle 23"/>
            <p:cNvSpPr>
              <a:spLocks noChangeArrowheads="1"/>
            </p:cNvSpPr>
            <p:nvPr userDrawn="1"/>
          </p:nvSpPr>
          <p:spPr bwMode="gray">
            <a:xfrm>
              <a:off x="839"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8" name="Rectangle 24"/>
            <p:cNvSpPr>
              <a:spLocks noChangeArrowheads="1"/>
            </p:cNvSpPr>
            <p:nvPr userDrawn="1"/>
          </p:nvSpPr>
          <p:spPr bwMode="gray">
            <a:xfrm>
              <a:off x="295" y="327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Rectangle 25"/>
            <p:cNvSpPr>
              <a:spLocks noChangeArrowheads="1"/>
            </p:cNvSpPr>
            <p:nvPr userDrawn="1"/>
          </p:nvSpPr>
          <p:spPr bwMode="gray">
            <a:xfrm>
              <a:off x="0" y="327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Rectangle 26"/>
            <p:cNvSpPr>
              <a:spLocks noChangeArrowheads="1"/>
            </p:cNvSpPr>
            <p:nvPr userDrawn="1"/>
          </p:nvSpPr>
          <p:spPr bwMode="gray">
            <a:xfrm>
              <a:off x="0" y="356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1" name="Group 27"/>
          <p:cNvGrpSpPr>
            <a:grpSpLocks/>
          </p:cNvGrpSpPr>
          <p:nvPr/>
        </p:nvGrpSpPr>
        <p:grpSpPr bwMode="auto">
          <a:xfrm rot="-10800000">
            <a:off x="8228013" y="22225"/>
            <a:ext cx="863600" cy="847725"/>
            <a:chOff x="0" y="2704"/>
            <a:chExt cx="1063" cy="1086"/>
          </a:xfrm>
        </p:grpSpPr>
        <p:sp>
          <p:nvSpPr>
            <p:cNvPr id="1052" name="Rectangle 28"/>
            <p:cNvSpPr>
              <a:spLocks noChangeArrowheads="1"/>
            </p:cNvSpPr>
            <p:nvPr userDrawn="1"/>
          </p:nvSpPr>
          <p:spPr bwMode="gray">
            <a:xfrm>
              <a:off x="0"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Rectangle 29"/>
            <p:cNvSpPr>
              <a:spLocks noChangeArrowheads="1"/>
            </p:cNvSpPr>
            <p:nvPr userDrawn="1"/>
          </p:nvSpPr>
          <p:spPr bwMode="gray">
            <a:xfrm>
              <a:off x="295"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Rectangle 30"/>
            <p:cNvSpPr>
              <a:spLocks noChangeArrowheads="1"/>
            </p:cNvSpPr>
            <p:nvPr userDrawn="1"/>
          </p:nvSpPr>
          <p:spPr bwMode="gray">
            <a:xfrm>
              <a:off x="567"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 name="Rectangle 31"/>
            <p:cNvSpPr>
              <a:spLocks noChangeArrowheads="1"/>
            </p:cNvSpPr>
            <p:nvPr userDrawn="1"/>
          </p:nvSpPr>
          <p:spPr bwMode="gray">
            <a:xfrm>
              <a:off x="0"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6" name="Rectangle 32"/>
            <p:cNvSpPr>
              <a:spLocks noChangeArrowheads="1"/>
            </p:cNvSpPr>
            <p:nvPr userDrawn="1"/>
          </p:nvSpPr>
          <p:spPr bwMode="gray">
            <a:xfrm>
              <a:off x="295"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7" name="Rectangle 33"/>
            <p:cNvSpPr>
              <a:spLocks noChangeArrowheads="1"/>
            </p:cNvSpPr>
            <p:nvPr userDrawn="1"/>
          </p:nvSpPr>
          <p:spPr bwMode="gray">
            <a:xfrm>
              <a:off x="567"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8" name="Rectangle 34"/>
            <p:cNvSpPr>
              <a:spLocks noChangeArrowheads="1"/>
            </p:cNvSpPr>
            <p:nvPr userDrawn="1"/>
          </p:nvSpPr>
          <p:spPr bwMode="gray">
            <a:xfrm>
              <a:off x="839"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9" name="Rectangle 35"/>
            <p:cNvSpPr>
              <a:spLocks noChangeArrowheads="1"/>
            </p:cNvSpPr>
            <p:nvPr userDrawn="1"/>
          </p:nvSpPr>
          <p:spPr bwMode="gray">
            <a:xfrm>
              <a:off x="295" y="327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0" name="Rectangle 36"/>
            <p:cNvSpPr>
              <a:spLocks noChangeArrowheads="1"/>
            </p:cNvSpPr>
            <p:nvPr userDrawn="1"/>
          </p:nvSpPr>
          <p:spPr bwMode="gray">
            <a:xfrm>
              <a:off x="0" y="327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Rectangle 37"/>
            <p:cNvSpPr>
              <a:spLocks noChangeArrowheads="1"/>
            </p:cNvSpPr>
            <p:nvPr userDrawn="1"/>
          </p:nvSpPr>
          <p:spPr bwMode="gray">
            <a:xfrm>
              <a:off x="0" y="356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27" name="Rectangle 3"/>
          <p:cNvSpPr>
            <a:spLocks noGrp="1" noChangeArrowheads="1"/>
          </p:cNvSpPr>
          <p:nvPr>
            <p:ph type="body" idx="1"/>
          </p:nvPr>
        </p:nvSpPr>
        <p:spPr bwMode="auto">
          <a:xfrm>
            <a:off x="457200" y="10763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7162800" y="6567488"/>
            <a:ext cx="1524000"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lvl1pPr>
          </a:lstStyle>
          <a:p>
            <a:r>
              <a:rPr lang="en-US"/>
              <a:t>Company  Logo</a:t>
            </a:r>
          </a:p>
        </p:txBody>
      </p:sp>
      <p:sp>
        <p:nvSpPr>
          <p:cNvPr id="1030" name="Rectangle 6"/>
          <p:cNvSpPr>
            <a:spLocks noGrp="1" noChangeArrowheads="1"/>
          </p:cNvSpPr>
          <p:nvPr>
            <p:ph type="sldNum" sz="quarter" idx="4"/>
          </p:nvPr>
        </p:nvSpPr>
        <p:spPr bwMode="auto">
          <a:xfrm>
            <a:off x="476250" y="6565900"/>
            <a:ext cx="6096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chemeClr val="tx2"/>
                </a:solidFill>
                <a:latin typeface="Verdana" pitchFamily="34" charset="0"/>
              </a:defRPr>
            </a:lvl1pPr>
          </a:lstStyle>
          <a:p>
            <a:fld id="{AB9710B7-DD4D-42CE-8C2C-36E3B2293BE3}" type="slidenum">
              <a:rPr lang="en-US"/>
              <a:pPr/>
              <a:t>‹#›</a:t>
            </a:fld>
            <a:endParaRPr lang="en-US"/>
          </a:p>
        </p:txBody>
      </p:sp>
      <p:sp>
        <p:nvSpPr>
          <p:cNvPr id="1026" name="Rectangle 2"/>
          <p:cNvSpPr>
            <a:spLocks noGrp="1" noChangeArrowheads="1"/>
          </p:cNvSpPr>
          <p:nvPr>
            <p:ph type="title"/>
          </p:nvPr>
        </p:nvSpPr>
        <p:spPr bwMode="black">
          <a:xfrm>
            <a:off x="838200" y="319088"/>
            <a:ext cx="73914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ctr" rtl="0" eaLnBrk="1" fontAlgn="base" hangingPunct="1">
        <a:spcBef>
          <a:spcPct val="0"/>
        </a:spcBef>
        <a:spcAft>
          <a:spcPct val="0"/>
        </a:spcAft>
        <a:defRPr sz="3600" b="1">
          <a:solidFill>
            <a:schemeClr val="bg1"/>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Demohtml/showexampcode2w.asp?tmp=../demohtml/chuthuong.htm" TargetMode="External"/><Relationship Id="rId2" Type="http://schemas.openxmlformats.org/officeDocument/2006/relationships/hyperlink" Target="http://localhost/Demohtml/showexampcode2w.asp?tmp=../demohtml/chuhoa.htm" TargetMode="External"/><Relationship Id="rId1" Type="http://schemas.openxmlformats.org/officeDocument/2006/relationships/slideLayout" Target="../slideLayouts/slideLayout2.xml"/><Relationship Id="rId4" Type="http://schemas.openxmlformats.org/officeDocument/2006/relationships/hyperlink" Target="http://localhost/Demohtml/showexampcode2w.asp?tmp=../demohtml/khoangtrang.ht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1.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z="4400" smtClean="0"/>
              <a:t>HTML CƠ BẢN</a:t>
            </a:r>
            <a:endParaRPr lang="en-US" sz="440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76200"/>
            <a:ext cx="8229600" cy="563562"/>
          </a:xfrm>
        </p:spPr>
        <p:txBody>
          <a:bodyPr/>
          <a:lstStyle/>
          <a:p>
            <a:r>
              <a:rPr lang="en-US" sz="4000" smtClean="0">
                <a:latin typeface="Arno Pro Smbd" pitchFamily="18" charset="0"/>
              </a:rPr>
              <a:t>Giới thiệu về HTML</a:t>
            </a:r>
            <a:endParaRPr lang="en-US" sz="4000">
              <a:latin typeface="Arno Pro Smbd" pitchFamily="18" charset="0"/>
            </a:endParaRPr>
          </a:p>
        </p:txBody>
      </p:sp>
      <p:pic>
        <p:nvPicPr>
          <p:cNvPr id="56323" name="Picture 3"/>
          <p:cNvPicPr>
            <a:picLocks noChangeAspect="1" noChangeArrowheads="1"/>
          </p:cNvPicPr>
          <p:nvPr/>
        </p:nvPicPr>
        <p:blipFill>
          <a:blip r:embed="rId2"/>
          <a:srcRect/>
          <a:stretch>
            <a:fillRect/>
          </a:stretch>
        </p:blipFill>
        <p:spPr bwMode="auto">
          <a:xfrm>
            <a:off x="533400" y="990600"/>
            <a:ext cx="5715000" cy="5011615"/>
          </a:xfrm>
          <a:prstGeom prst="rect">
            <a:avLst/>
          </a:prstGeom>
          <a:noFill/>
          <a:ln w="9525">
            <a:noFill/>
            <a:miter lim="800000"/>
            <a:headEnd/>
            <a:tailEnd/>
          </a:ln>
          <a:effectLst/>
        </p:spPr>
      </p:pic>
      <p:pic>
        <p:nvPicPr>
          <p:cNvPr id="56324" name="Picture 4"/>
          <p:cNvPicPr>
            <a:picLocks noChangeAspect="1" noChangeArrowheads="1"/>
          </p:cNvPicPr>
          <p:nvPr/>
        </p:nvPicPr>
        <p:blipFill>
          <a:blip r:embed="rId3"/>
          <a:srcRect/>
          <a:stretch>
            <a:fillRect/>
          </a:stretch>
        </p:blipFill>
        <p:spPr bwMode="auto">
          <a:xfrm>
            <a:off x="3124200" y="1295400"/>
            <a:ext cx="5293895" cy="5029200"/>
          </a:xfrm>
          <a:prstGeom prst="rect">
            <a:avLst/>
          </a:prstGeom>
          <a:noFill/>
          <a:ln w="9525">
            <a:noFill/>
            <a:miter lim="800000"/>
            <a:headEnd/>
            <a:tailEnd/>
          </a:ln>
          <a:effectLst/>
        </p:spPr>
      </p:pic>
    </p:spTree>
    <p:extLst>
      <p:ext uri="{BB962C8B-B14F-4D97-AF65-F5344CB8AC3E}">
        <p14:creationId xmlns:p14="http://schemas.microsoft.com/office/powerpoint/2010/main" val="262537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blinds(horizontal)">
                                      <p:cBhvr>
                                        <p:cTn id="7" dur="500"/>
                                        <p:tgtEl>
                                          <p:spTgt spid="563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4"/>
                                        </p:tgtEl>
                                        <p:attrNameLst>
                                          <p:attrName>style.visibility</p:attrName>
                                        </p:attrNameLst>
                                      </p:cBhvr>
                                      <p:to>
                                        <p:strVal val="visible"/>
                                      </p:to>
                                    </p:set>
                                    <p:animEffect transition="in" filter="blinds(horizontal)">
                                      <p:cBhvr>
                                        <p:cTn id="12" dur="500"/>
                                        <p:tgtEl>
                                          <p:spTgt spid="56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85800" y="1981200"/>
            <a:ext cx="3048000" cy="4546600"/>
            <a:chOff x="685800" y="1981200"/>
            <a:chExt cx="3048000" cy="4546600"/>
          </a:xfrm>
        </p:grpSpPr>
        <p:pic>
          <p:nvPicPr>
            <p:cNvPr id="12" name="Picture 4"/>
            <p:cNvPicPr>
              <a:picLocks noChangeAspect="1" noChangeArrowheads="1"/>
            </p:cNvPicPr>
            <p:nvPr/>
          </p:nvPicPr>
          <p:blipFill>
            <a:blip r:embed="rId2"/>
            <a:srcRect/>
            <a:stretch>
              <a:fillRect/>
            </a:stretch>
          </p:blipFill>
          <p:spPr bwMode="auto">
            <a:xfrm>
              <a:off x="685800" y="4267200"/>
              <a:ext cx="3048000" cy="2260600"/>
            </a:xfrm>
            <a:prstGeom prst="rect">
              <a:avLst/>
            </a:prstGeom>
            <a:ln>
              <a:noFill/>
            </a:ln>
            <a:effectLst>
              <a:outerShdw blurRad="292100" dist="139700" dir="2700000" algn="tl" rotWithShape="0">
                <a:srgbClr val="333333">
                  <a:alpha val="65000"/>
                </a:srgbClr>
              </a:outerShdw>
            </a:effectLst>
          </p:spPr>
        </p:pic>
        <p:pic>
          <p:nvPicPr>
            <p:cNvPr id="23553" name="Picture 1"/>
            <p:cNvPicPr>
              <a:picLocks noChangeAspect="1" noChangeArrowheads="1"/>
            </p:cNvPicPr>
            <p:nvPr/>
          </p:nvPicPr>
          <p:blipFill>
            <a:blip r:embed="rId3"/>
            <a:srcRect/>
            <a:stretch>
              <a:fillRect/>
            </a:stretch>
          </p:blipFill>
          <p:spPr bwMode="auto">
            <a:xfrm>
              <a:off x="685800" y="1981200"/>
              <a:ext cx="3048000" cy="2283058"/>
            </a:xfrm>
            <a:prstGeom prst="rect">
              <a:avLst/>
            </a:prstGeom>
            <a:noFill/>
            <a:ln w="9525">
              <a:noFill/>
              <a:miter lim="800000"/>
              <a:headEnd/>
              <a:tailEnd/>
            </a:ln>
            <a:effectLst/>
          </p:spPr>
        </p:pic>
      </p:grpSp>
      <p:sp>
        <p:nvSpPr>
          <p:cNvPr id="15363" name="Text Placeholder 4"/>
          <p:cNvSpPr>
            <a:spLocks noGrp="1"/>
          </p:cNvSpPr>
          <p:nvPr>
            <p:ph type="body" idx="1"/>
          </p:nvPr>
        </p:nvSpPr>
        <p:spPr>
          <a:xfrm>
            <a:off x="0" y="990600"/>
            <a:ext cx="4497388" cy="639762"/>
          </a:xfrm>
        </p:spPr>
        <p:txBody>
          <a:bodyPr/>
          <a:lstStyle/>
          <a:p>
            <a:pPr eaLnBrk="1" hangingPunct="1"/>
            <a:r>
              <a:rPr lang="en-US" sz="2800" smtClean="0">
                <a:latin typeface="Times New Roman" pitchFamily="18" charset="0"/>
                <a:cs typeface="Times New Roman" pitchFamily="18" charset="0"/>
              </a:rPr>
              <a:t>Trình duyệt web (Browser)</a:t>
            </a:r>
          </a:p>
        </p:txBody>
      </p:sp>
      <p:sp>
        <p:nvSpPr>
          <p:cNvPr id="15364" name="Text Placeholder 6"/>
          <p:cNvSpPr>
            <a:spLocks noGrp="1"/>
          </p:cNvSpPr>
          <p:nvPr>
            <p:ph type="body" sz="quarter" idx="3"/>
          </p:nvPr>
        </p:nvSpPr>
        <p:spPr>
          <a:xfrm>
            <a:off x="4876800" y="990600"/>
            <a:ext cx="4038779" cy="639762"/>
          </a:xfrm>
        </p:spPr>
        <p:txBody>
          <a:bodyPr/>
          <a:lstStyle/>
          <a:p>
            <a:pPr eaLnBrk="1" hangingPunct="1"/>
            <a:r>
              <a:rPr lang="en-US" sz="2800" smtClean="0">
                <a:latin typeface="Times New Roman" pitchFamily="18" charset="0"/>
                <a:cs typeface="Times New Roman" pitchFamily="18" charset="0"/>
              </a:rPr>
              <a:t>Trình soạn thảo (Editor)</a:t>
            </a:r>
          </a:p>
        </p:txBody>
      </p:sp>
      <p:grpSp>
        <p:nvGrpSpPr>
          <p:cNvPr id="3" name="Group 18"/>
          <p:cNvGrpSpPr>
            <a:grpSpLocks/>
          </p:cNvGrpSpPr>
          <p:nvPr/>
        </p:nvGrpSpPr>
        <p:grpSpPr bwMode="auto">
          <a:xfrm>
            <a:off x="4287838" y="1752600"/>
            <a:ext cx="2520950" cy="2174875"/>
            <a:chOff x="4287792" y="2211858"/>
            <a:chExt cx="2520593" cy="2174790"/>
          </a:xfrm>
        </p:grpSpPr>
        <p:pic>
          <p:nvPicPr>
            <p:cNvPr id="3076" name="Picture 4"/>
            <p:cNvPicPr>
              <a:picLocks noChangeAspect="1" noChangeArrowheads="1"/>
            </p:cNvPicPr>
            <p:nvPr/>
          </p:nvPicPr>
          <p:blipFill>
            <a:blip r:embed="rId4"/>
            <a:srcRect/>
            <a:stretch>
              <a:fillRect/>
            </a:stretch>
          </p:blipFill>
          <p:spPr bwMode="auto">
            <a:xfrm>
              <a:off x="4287792" y="2646816"/>
              <a:ext cx="2520593" cy="1739832"/>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4843848" y="2211858"/>
              <a:ext cx="1415772" cy="461665"/>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defRPr/>
              </a:pPr>
              <a:r>
                <a:rPr lang="en-US" sz="2400" b="1">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Notepad</a:t>
              </a:r>
            </a:p>
          </p:txBody>
        </p:sp>
      </p:grpSp>
      <p:grpSp>
        <p:nvGrpSpPr>
          <p:cNvPr id="4" name="Group 19"/>
          <p:cNvGrpSpPr>
            <a:grpSpLocks/>
          </p:cNvGrpSpPr>
          <p:nvPr/>
        </p:nvGrpSpPr>
        <p:grpSpPr bwMode="auto">
          <a:xfrm>
            <a:off x="6953250" y="1790700"/>
            <a:ext cx="1943100" cy="2119312"/>
            <a:chOff x="6953896" y="2248930"/>
            <a:chExt cx="1942970" cy="2120485"/>
          </a:xfrm>
        </p:grpSpPr>
        <p:pic>
          <p:nvPicPr>
            <p:cNvPr id="3075" name="Picture 3"/>
            <p:cNvPicPr>
              <a:picLocks noChangeAspect="1" noChangeArrowheads="1"/>
            </p:cNvPicPr>
            <p:nvPr/>
          </p:nvPicPr>
          <p:blipFill>
            <a:blip r:embed="rId5"/>
            <a:srcRect/>
            <a:stretch>
              <a:fillRect/>
            </a:stretch>
          </p:blipFill>
          <p:spPr bwMode="auto">
            <a:xfrm>
              <a:off x="6953896" y="2647613"/>
              <a:ext cx="1942970" cy="1721802"/>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7191631" y="2248930"/>
              <a:ext cx="1565365" cy="369332"/>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sz="18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Notepad++</a:t>
              </a:r>
            </a:p>
          </p:txBody>
        </p:sp>
      </p:grpSp>
      <p:sp>
        <p:nvSpPr>
          <p:cNvPr id="25" name="Rectangle 2"/>
          <p:cNvSpPr>
            <a:spLocks noGrp="1" noChangeArrowheads="1"/>
          </p:cNvSpPr>
          <p:nvPr>
            <p:ph type="title"/>
          </p:nvPr>
        </p:nvSpPr>
        <p:spPr>
          <a:xfrm>
            <a:off x="457200" y="76200"/>
            <a:ext cx="8229600" cy="563562"/>
          </a:xfrm>
        </p:spPr>
        <p:txBody>
          <a:bodyPr/>
          <a:lstStyle/>
          <a:p>
            <a:r>
              <a:rPr lang="en-US" sz="4000" smtClean="0">
                <a:latin typeface="Arno Pro Smbd" pitchFamily="18" charset="0"/>
              </a:rPr>
              <a:t>Giới thiệu về HTML</a:t>
            </a:r>
            <a:endParaRPr lang="en-US" sz="4000">
              <a:latin typeface="Arno Pro Smbd" pitchFamily="18" charset="0"/>
            </a:endParaRP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219200"/>
            <a:ext cx="6381750" cy="5126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79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4401"/>
            <a:ext cx="5181600" cy="3124199"/>
          </a:xfrm>
        </p:spPr>
        <p:txBody>
          <a:bodyPr/>
          <a:lstStyle/>
          <a:p>
            <a:pPr lvl="1" algn="just" eaLnBrk="1" hangingPunct="1">
              <a:buFontTx/>
              <a:buNone/>
              <a:defRPr/>
            </a:pPr>
            <a:r>
              <a:rPr lang="en-US" sz="2000" smtClean="0">
                <a:solidFill>
                  <a:schemeClr val="tx2">
                    <a:lumMod val="75000"/>
                  </a:schemeClr>
                </a:solidFill>
                <a:latin typeface="Times New Roman" pitchFamily="18" charset="0"/>
                <a:cs typeface="Times New Roman" pitchFamily="18" charset="0"/>
              </a:rPr>
              <a:t>&lt;HTML&gt;</a:t>
            </a:r>
          </a:p>
          <a:p>
            <a:pPr lvl="1" algn="just" eaLnBrk="1" hangingPunct="1">
              <a:buFontTx/>
              <a:buNone/>
              <a:defRPr/>
            </a:pPr>
            <a:r>
              <a:rPr lang="en-US" sz="2000" smtClean="0">
                <a:solidFill>
                  <a:schemeClr val="tx2">
                    <a:lumMod val="75000"/>
                  </a:schemeClr>
                </a:solidFill>
                <a:latin typeface="Times New Roman" pitchFamily="18" charset="0"/>
                <a:cs typeface="Times New Roman" pitchFamily="18" charset="0"/>
              </a:rPr>
              <a:t>	&lt;HEAD&gt;</a:t>
            </a:r>
          </a:p>
          <a:p>
            <a:pPr lvl="1" algn="just" eaLnBrk="1" hangingPunct="1">
              <a:buFontTx/>
              <a:buNone/>
              <a:defRPr/>
            </a:pPr>
            <a:r>
              <a:rPr lang="en-US" sz="2000" smtClean="0">
                <a:solidFill>
                  <a:schemeClr val="tx2">
                    <a:lumMod val="75000"/>
                  </a:schemeClr>
                </a:solidFill>
                <a:latin typeface="Times New Roman" pitchFamily="18" charset="0"/>
                <a:cs typeface="Times New Roman" pitchFamily="18" charset="0"/>
              </a:rPr>
              <a:t>		&lt;TITLE&gt;</a:t>
            </a:r>
            <a:r>
              <a:rPr lang="en-US" sz="2000" smtClean="0">
                <a:latin typeface="Times New Roman" pitchFamily="18" charset="0"/>
                <a:cs typeface="Times New Roman" pitchFamily="18" charset="0"/>
              </a:rPr>
              <a:t>Welcome to HTML</a:t>
            </a:r>
            <a:r>
              <a:rPr lang="en-US" sz="2000" smtClean="0">
                <a:solidFill>
                  <a:schemeClr val="tx2">
                    <a:lumMod val="75000"/>
                  </a:schemeClr>
                </a:solidFill>
                <a:latin typeface="Times New Roman" pitchFamily="18" charset="0"/>
                <a:cs typeface="Times New Roman" pitchFamily="18" charset="0"/>
              </a:rPr>
              <a:t>&lt;/TITLE&gt;</a:t>
            </a:r>
          </a:p>
          <a:p>
            <a:pPr lvl="1" algn="just" eaLnBrk="1" hangingPunct="1">
              <a:buFontTx/>
              <a:buNone/>
              <a:defRPr/>
            </a:pPr>
            <a:r>
              <a:rPr lang="en-US" sz="2000" smtClean="0">
                <a:solidFill>
                  <a:schemeClr val="tx2">
                    <a:lumMod val="75000"/>
                  </a:schemeClr>
                </a:solidFill>
                <a:latin typeface="Times New Roman" pitchFamily="18" charset="0"/>
                <a:cs typeface="Times New Roman" pitchFamily="18" charset="0"/>
              </a:rPr>
              <a:t>	&lt;/HEAD&gt;</a:t>
            </a:r>
          </a:p>
          <a:p>
            <a:pPr lvl="1" algn="just" eaLnBrk="1" hangingPunct="1">
              <a:buFontTx/>
              <a:buNone/>
              <a:defRPr/>
            </a:pPr>
            <a:r>
              <a:rPr lang="en-US" sz="2000" b="1" smtClean="0">
                <a:solidFill>
                  <a:schemeClr val="tx2">
                    <a:lumMod val="75000"/>
                  </a:schemeClr>
                </a:solidFill>
                <a:latin typeface="Times New Roman" pitchFamily="18" charset="0"/>
                <a:cs typeface="Times New Roman" pitchFamily="18" charset="0"/>
              </a:rPr>
              <a:t>	&lt;BODY BGCOLOR = lavender&gt;</a:t>
            </a:r>
          </a:p>
          <a:p>
            <a:pPr lvl="1" algn="just" eaLnBrk="1" hangingPunct="1">
              <a:buFontTx/>
              <a:buNone/>
              <a:defRPr/>
            </a:pPr>
            <a:r>
              <a:rPr lang="en-US" sz="2000" smtClean="0">
                <a:solidFill>
                  <a:schemeClr val="tx2">
                    <a:lumMod val="75000"/>
                  </a:schemeClr>
                </a:solidFill>
                <a:latin typeface="Times New Roman" pitchFamily="18" charset="0"/>
                <a:cs typeface="Times New Roman" pitchFamily="18" charset="0"/>
              </a:rPr>
              <a:t>		&lt;H3&gt;</a:t>
            </a:r>
            <a:r>
              <a:rPr lang="en-US" sz="2000" smtClean="0">
                <a:latin typeface="Times New Roman" pitchFamily="18" charset="0"/>
                <a:cs typeface="Times New Roman" pitchFamily="18" charset="0"/>
              </a:rPr>
              <a:t>My first HTML document</a:t>
            </a:r>
            <a:r>
              <a:rPr lang="en-US" sz="2000" smtClean="0">
                <a:solidFill>
                  <a:schemeClr val="tx2">
                    <a:lumMod val="75000"/>
                  </a:schemeClr>
                </a:solidFill>
                <a:latin typeface="Times New Roman" pitchFamily="18" charset="0"/>
                <a:cs typeface="Times New Roman" pitchFamily="18" charset="0"/>
              </a:rPr>
              <a:t>&lt;/H3&gt;</a:t>
            </a:r>
          </a:p>
          <a:p>
            <a:pPr lvl="1" algn="just" eaLnBrk="1" hangingPunct="1">
              <a:buFontTx/>
              <a:buNone/>
              <a:defRPr/>
            </a:pPr>
            <a:r>
              <a:rPr lang="en-US" sz="2000" b="1" smtClean="0">
                <a:solidFill>
                  <a:schemeClr val="tx2">
                    <a:lumMod val="75000"/>
                  </a:schemeClr>
                </a:solidFill>
                <a:latin typeface="Times New Roman" pitchFamily="18" charset="0"/>
                <a:cs typeface="Times New Roman" pitchFamily="18" charset="0"/>
              </a:rPr>
              <a:t>	&lt;/BODY&gt;</a:t>
            </a:r>
          </a:p>
          <a:p>
            <a:pPr lvl="1" algn="just" eaLnBrk="1" hangingPunct="1">
              <a:buFontTx/>
              <a:buNone/>
              <a:defRPr/>
            </a:pPr>
            <a:r>
              <a:rPr lang="en-US" sz="2000" smtClean="0">
                <a:solidFill>
                  <a:schemeClr val="tx2">
                    <a:lumMod val="75000"/>
                  </a:schemeClr>
                </a:solidFill>
                <a:latin typeface="Times New Roman" pitchFamily="18" charset="0"/>
                <a:cs typeface="Times New Roman" pitchFamily="18" charset="0"/>
              </a:rPr>
              <a:t>&lt;/HTML&gt;</a:t>
            </a:r>
          </a:p>
        </p:txBody>
      </p:sp>
      <p:sp>
        <p:nvSpPr>
          <p:cNvPr id="6" name="Rectangle 2"/>
          <p:cNvSpPr>
            <a:spLocks noGrp="1" noChangeArrowheads="1"/>
          </p:cNvSpPr>
          <p:nvPr>
            <p:ph type="title"/>
          </p:nvPr>
        </p:nvSpPr>
        <p:spPr>
          <a:xfrm>
            <a:off x="457200" y="76200"/>
            <a:ext cx="8229600" cy="563562"/>
          </a:xfrm>
        </p:spPr>
        <p:txBody>
          <a:bodyPr/>
          <a:lstStyle/>
          <a:p>
            <a:r>
              <a:rPr lang="en-US" sz="4000" smtClean="0">
                <a:latin typeface="Arno Pro Smbd" pitchFamily="18" charset="0"/>
              </a:rPr>
              <a:t>Giới thiệu về HTML</a:t>
            </a:r>
            <a:endParaRPr lang="en-US" sz="4000">
              <a:latin typeface="Arno Pro Smbd" pitchFamily="18" charset="0"/>
            </a:endParaRPr>
          </a:p>
        </p:txBody>
      </p:sp>
      <p:pic>
        <p:nvPicPr>
          <p:cNvPr id="22529" name="Picture 1"/>
          <p:cNvPicPr>
            <a:picLocks noChangeAspect="1" noChangeArrowheads="1"/>
          </p:cNvPicPr>
          <p:nvPr/>
        </p:nvPicPr>
        <p:blipFill>
          <a:blip r:embed="rId2"/>
          <a:srcRect/>
          <a:stretch>
            <a:fillRect/>
          </a:stretch>
        </p:blipFill>
        <p:spPr bwMode="auto">
          <a:xfrm>
            <a:off x="4724400" y="3124200"/>
            <a:ext cx="4038600" cy="3186643"/>
          </a:xfrm>
          <a:prstGeom prst="rect">
            <a:avLst/>
          </a:prstGeom>
          <a:noFill/>
          <a:ln w="9525">
            <a:noFill/>
            <a:miter lim="800000"/>
            <a:headEnd/>
            <a:tailEnd/>
          </a:ln>
          <a:effectLst/>
        </p:spPr>
      </p:pic>
    </p:spTree>
    <p:extLst>
      <p:ext uri="{BB962C8B-B14F-4D97-AF65-F5344CB8AC3E}">
        <p14:creationId xmlns:p14="http://schemas.microsoft.com/office/powerpoint/2010/main" val="423170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29"/>
                                        </p:tgtEl>
                                        <p:attrNameLst>
                                          <p:attrName>style.visibility</p:attrName>
                                        </p:attrNameLst>
                                      </p:cBhvr>
                                      <p:to>
                                        <p:strVal val="visible"/>
                                      </p:to>
                                    </p:set>
                                    <p:animEffect transition="in" filter="blinds(horizontal)">
                                      <p:cBhvr>
                                        <p:cTn id="7" dur="500"/>
                                        <p:tgtEl>
                                          <p:spTgt spid="22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457200" y="122238"/>
            <a:ext cx="8229600" cy="563562"/>
          </a:xfrm>
        </p:spPr>
        <p:txBody>
          <a:bodyPr/>
          <a:lstStyle/>
          <a:p>
            <a:pPr eaLnBrk="1" hangingPunct="1">
              <a:defRPr/>
            </a:pPr>
            <a:r>
              <a:rPr lang="en-US" sz="4000" smtClean="0">
                <a:latin typeface="Times New Roman" pitchFamily="18" charset="0"/>
                <a:cs typeface="Times New Roman" pitchFamily="18" charset="0"/>
              </a:rPr>
              <a:t>Thành phần của trang HTML</a:t>
            </a:r>
          </a:p>
        </p:txBody>
      </p:sp>
      <p:sp>
        <p:nvSpPr>
          <p:cNvPr id="9221" name="Rectangle 3"/>
          <p:cNvSpPr>
            <a:spLocks noGrp="1" noChangeArrowheads="1"/>
          </p:cNvSpPr>
          <p:nvPr>
            <p:ph type="body" idx="1"/>
          </p:nvPr>
        </p:nvSpPr>
        <p:spPr>
          <a:xfrm>
            <a:off x="381000" y="914401"/>
            <a:ext cx="8229600" cy="2209799"/>
          </a:xfrm>
        </p:spPr>
        <p:txBody>
          <a:bodyPr/>
          <a:lstStyle/>
          <a:p>
            <a:pPr marL="419100" indent="-419100" algn="just" eaLnBrk="1" hangingPunct="1">
              <a:lnSpc>
                <a:spcPct val="90000"/>
              </a:lnSpc>
            </a:pPr>
            <a:r>
              <a:rPr lang="en-US" b="1" smtClean="0">
                <a:latin typeface="Times New Roman" pitchFamily="18" charset="0"/>
                <a:cs typeface="Times New Roman" pitchFamily="18" charset="0"/>
              </a:rPr>
              <a:t>Tag(thẻ):</a:t>
            </a:r>
            <a:r>
              <a:rPr lang="en-US" smtClean="0">
                <a:latin typeface="Times New Roman" pitchFamily="18" charset="0"/>
                <a:cs typeface="Times New Roman" pitchFamily="18" charset="0"/>
              </a:rPr>
              <a:t> </a:t>
            </a:r>
          </a:p>
          <a:p>
            <a:pPr marL="838200" lvl="1" indent="-381000" algn="just" eaLnBrk="1" hangingPunct="1">
              <a:lnSpc>
                <a:spcPct val="90000"/>
              </a:lnSpc>
            </a:pPr>
            <a:r>
              <a:rPr lang="en-US" smtClean="0">
                <a:latin typeface="Times New Roman" pitchFamily="18" charset="0"/>
                <a:cs typeface="Times New Roman" pitchFamily="18" charset="0"/>
              </a:rPr>
              <a:t>Là những ký tự (mã) đặc biệt (qui ước) được bao trong cặp dấu “&lt;” “&gt;”. Dùng để đánh dấu vị trí mà ở đó thông tin phải thể hiện lên màn hình theo thuộc tính đã chỉ định </a:t>
            </a:r>
          </a:p>
        </p:txBody>
      </p:sp>
      <p:sp>
        <p:nvSpPr>
          <p:cNvPr id="4" name="Rectangle 3"/>
          <p:cNvSpPr/>
          <p:nvPr/>
        </p:nvSpPr>
        <p:spPr>
          <a:xfrm>
            <a:off x="609600" y="3048000"/>
            <a:ext cx="6553200" cy="954107"/>
          </a:xfrm>
          <a:prstGeom prst="rect">
            <a:avLst/>
          </a:prstGeom>
        </p:spPr>
        <p:txBody>
          <a:bodyPr wrap="square">
            <a:spAutoFit/>
          </a:bodyPr>
          <a:lstStyle/>
          <a:p>
            <a:pPr>
              <a:defRPr/>
            </a:pPr>
            <a:r>
              <a:rPr lang="en-US" sz="2800" smtClean="0">
                <a:solidFill>
                  <a:schemeClr val="tx2">
                    <a:lumMod val="75000"/>
                  </a:schemeClr>
                </a:solidFill>
                <a:latin typeface="Times New Roman" pitchFamily="18" charset="0"/>
                <a:cs typeface="Times New Roman" pitchFamily="18" charset="0"/>
              </a:rPr>
              <a:t>&lt;Tag mở&gt;  </a:t>
            </a:r>
            <a:r>
              <a:rPr lang="en-US" sz="2800" smtClean="0">
                <a:latin typeface="Times New Roman" pitchFamily="18" charset="0"/>
                <a:cs typeface="Times New Roman" pitchFamily="18" charset="0"/>
              </a:rPr>
              <a:t>Dữ liệu </a:t>
            </a:r>
            <a:r>
              <a:rPr lang="en-US" sz="2800" smtClean="0">
                <a:solidFill>
                  <a:schemeClr val="tx2">
                    <a:lumMod val="75000"/>
                  </a:schemeClr>
                </a:solidFill>
                <a:latin typeface="Times New Roman" pitchFamily="18" charset="0"/>
                <a:cs typeface="Times New Roman" pitchFamily="18" charset="0"/>
              </a:rPr>
              <a:t>&lt;/Tag đóng&gt;</a:t>
            </a:r>
            <a:endParaRPr lang="en-US" sz="2800" smtClean="0">
              <a:solidFill>
                <a:srgbClr val="FF0000"/>
              </a:solidFill>
              <a:latin typeface="Times New Roman" pitchFamily="18" charset="0"/>
              <a:cs typeface="Times New Roman" pitchFamily="18" charset="0"/>
            </a:endParaRPr>
          </a:p>
          <a:p>
            <a:pPr eaLnBrk="1" hangingPunct="1">
              <a:buFont typeface="Wingdings" pitchFamily="2" charset="2"/>
              <a:buNone/>
              <a:defRPr/>
            </a:pPr>
            <a:r>
              <a:rPr lang="en-US" sz="2800" smtClean="0">
                <a:solidFill>
                  <a:srgbClr val="FF0000"/>
                </a:solidFill>
                <a:latin typeface="Times New Roman" pitchFamily="18" charset="0"/>
                <a:cs typeface="Times New Roman" pitchFamily="18" charset="0"/>
              </a:rPr>
              <a:t>Ví dụ: </a:t>
            </a:r>
            <a:r>
              <a:rPr lang="en-US" sz="2800" smtClean="0">
                <a:solidFill>
                  <a:schemeClr val="tx1">
                    <a:lumMod val="75000"/>
                    <a:lumOff val="25000"/>
                  </a:schemeClr>
                </a:solidFill>
                <a:latin typeface="Times New Roman" pitchFamily="18" charset="0"/>
                <a:cs typeface="Times New Roman" pitchFamily="18" charset="0"/>
              </a:rPr>
              <a:t>&lt;b&gt; Dòng chữ này được in đậm &lt;/b&gt;</a:t>
            </a:r>
            <a:endParaRPr lang="en-US" sz="2800" smtClean="0">
              <a:solidFill>
                <a:schemeClr val="tx2">
                  <a:lumMod val="75000"/>
                </a:schemeClr>
              </a:solidFill>
              <a:latin typeface="Times New Roman" pitchFamily="18" charset="0"/>
              <a:cs typeface="Times New Roman" pitchFamily="18" charset="0"/>
            </a:endParaRPr>
          </a:p>
        </p:txBody>
      </p:sp>
      <p:graphicFrame>
        <p:nvGraphicFramePr>
          <p:cNvPr id="5" name="Content Placeholder 3"/>
          <p:cNvGraphicFramePr>
            <a:graphicFrameLocks/>
          </p:cNvGraphicFramePr>
          <p:nvPr/>
        </p:nvGraphicFramePr>
        <p:xfrm>
          <a:off x="609600" y="4114800"/>
          <a:ext cx="8077200" cy="1554480"/>
        </p:xfrm>
        <a:graphic>
          <a:graphicData uri="http://schemas.openxmlformats.org/drawingml/2006/table">
            <a:tbl>
              <a:tblPr firstRow="1" bandRow="1">
                <a:tableStyleId>{5C22544A-7EE6-4342-B048-85BDC9FD1C3A}</a:tableStyleId>
              </a:tblPr>
              <a:tblGrid>
                <a:gridCol w="4258887"/>
                <a:gridCol w="3818313"/>
              </a:tblGrid>
              <a:tr h="397819">
                <a:tc>
                  <a:txBody>
                    <a:bodyPr/>
                    <a:lstStyle/>
                    <a:p>
                      <a:pPr algn="ctr"/>
                      <a:r>
                        <a:rPr lang="en-US" sz="2400" smtClean="0">
                          <a:latin typeface="Times New Roman" pitchFamily="18" charset="0"/>
                          <a:cs typeface="Times New Roman" pitchFamily="18" charset="0"/>
                        </a:rPr>
                        <a:t>Mã</a:t>
                      </a:r>
                      <a:r>
                        <a:rPr lang="en-US" sz="2400" baseline="0" smtClean="0">
                          <a:latin typeface="Times New Roman" pitchFamily="18" charset="0"/>
                          <a:cs typeface="Times New Roman" pitchFamily="18" charset="0"/>
                        </a:rPr>
                        <a:t> HTML</a:t>
                      </a:r>
                      <a:endParaRPr lang="en-US" sz="2400">
                        <a:latin typeface="Times New Roman" pitchFamily="18" charset="0"/>
                        <a:cs typeface="Times New Roman" pitchFamily="18" charset="0"/>
                      </a:endParaRPr>
                    </a:p>
                  </a:txBody>
                  <a:tcPr/>
                </a:tc>
                <a:tc>
                  <a:txBody>
                    <a:bodyPr/>
                    <a:lstStyle/>
                    <a:p>
                      <a:pPr algn="ctr"/>
                      <a:r>
                        <a:rPr lang="en-US" sz="2400" smtClean="0">
                          <a:latin typeface="Times New Roman" pitchFamily="18" charset="0"/>
                          <a:cs typeface="Times New Roman" pitchFamily="18" charset="0"/>
                        </a:rPr>
                        <a:t>Hiển</a:t>
                      </a:r>
                      <a:r>
                        <a:rPr lang="en-US" sz="2400" baseline="0" smtClean="0">
                          <a:latin typeface="Times New Roman" pitchFamily="18" charset="0"/>
                          <a:cs typeface="Times New Roman" pitchFamily="18" charset="0"/>
                        </a:rPr>
                        <a:t> thị</a:t>
                      </a:r>
                      <a:endParaRPr lang="en-US" sz="2400">
                        <a:latin typeface="Times New Roman" pitchFamily="18" charset="0"/>
                        <a:cs typeface="Times New Roman" pitchFamily="18" charset="0"/>
                      </a:endParaRPr>
                    </a:p>
                  </a:txBody>
                  <a:tcPr/>
                </a:tc>
              </a:tr>
              <a:tr h="897580">
                <a:tc>
                  <a:txBody>
                    <a:bodyPr/>
                    <a:lstStyle/>
                    <a:p>
                      <a:pPr>
                        <a:lnSpc>
                          <a:spcPct val="150000"/>
                        </a:lnSpc>
                        <a:spcBef>
                          <a:spcPts val="0"/>
                        </a:spcBef>
                        <a:spcAft>
                          <a:spcPts val="0"/>
                        </a:spcAft>
                      </a:pPr>
                      <a:r>
                        <a:rPr lang="en-US" sz="2000" smtClean="0">
                          <a:latin typeface="Times New Roman" pitchFamily="18" charset="0"/>
                          <a:cs typeface="Times New Roman" pitchFamily="18" charset="0"/>
                        </a:rPr>
                        <a:t>&lt;b&gt; Đây</a:t>
                      </a:r>
                      <a:r>
                        <a:rPr lang="en-US" sz="2000" baseline="0" smtClean="0">
                          <a:latin typeface="Times New Roman" pitchFamily="18" charset="0"/>
                          <a:cs typeface="Times New Roman" pitchFamily="18" charset="0"/>
                        </a:rPr>
                        <a:t> là một dòng được in Đậm&lt;/b&gt;</a:t>
                      </a:r>
                    </a:p>
                    <a:p>
                      <a:pPr>
                        <a:lnSpc>
                          <a:spcPct val="150000"/>
                        </a:lnSpc>
                        <a:spcBef>
                          <a:spcPts val="0"/>
                        </a:spcBef>
                        <a:spcAft>
                          <a:spcPts val="0"/>
                        </a:spcAft>
                      </a:pPr>
                      <a:r>
                        <a:rPr lang="en-US" sz="2000" smtClean="0">
                          <a:latin typeface="Times New Roman" pitchFamily="18" charset="0"/>
                          <a:cs typeface="Times New Roman" pitchFamily="18" charset="0"/>
                        </a:rPr>
                        <a:t>&lt;h3&gt; Mức</a:t>
                      </a:r>
                      <a:r>
                        <a:rPr lang="en-US" sz="2000" baseline="0" smtClean="0">
                          <a:latin typeface="Times New Roman" pitchFamily="18" charset="0"/>
                          <a:cs typeface="Times New Roman" pitchFamily="18" charset="0"/>
                        </a:rPr>
                        <a:t> chữ ở tiêu đề 3 &lt;/h3&gt;</a:t>
                      </a:r>
                      <a:endParaRPr lang="en-US" sz="2000">
                        <a:latin typeface="Times New Roman" pitchFamily="18" charset="0"/>
                        <a:cs typeface="Times New Roman" pitchFamily="18" charset="0"/>
                      </a:endParaRPr>
                    </a:p>
                  </a:txBody>
                  <a:tcPr/>
                </a:tc>
                <a:tc>
                  <a:txBody>
                    <a:bodyPr/>
                    <a:lstStyle/>
                    <a:p>
                      <a:pPr algn="ctr">
                        <a:lnSpc>
                          <a:spcPct val="150000"/>
                        </a:lnSpc>
                        <a:spcBef>
                          <a:spcPts val="0"/>
                        </a:spcBef>
                        <a:spcAft>
                          <a:spcPts val="0"/>
                        </a:spcAft>
                      </a:pPr>
                      <a:r>
                        <a:rPr lang="en-US" sz="2000" b="1" smtClean="0">
                          <a:latin typeface="Times New Roman" pitchFamily="18" charset="0"/>
                          <a:cs typeface="Times New Roman" pitchFamily="18" charset="0"/>
                        </a:rPr>
                        <a:t>Đây</a:t>
                      </a:r>
                      <a:r>
                        <a:rPr lang="en-US" sz="2000" b="1" baseline="0" smtClean="0">
                          <a:latin typeface="Times New Roman" pitchFamily="18" charset="0"/>
                          <a:cs typeface="Times New Roman" pitchFamily="18" charset="0"/>
                        </a:rPr>
                        <a:t> là một dòng được in Đậm</a:t>
                      </a:r>
                    </a:p>
                    <a:p>
                      <a:pPr algn="ctr">
                        <a:lnSpc>
                          <a:spcPct val="150000"/>
                        </a:lnSpc>
                        <a:spcBef>
                          <a:spcPts val="0"/>
                        </a:spcBef>
                        <a:spcAft>
                          <a:spcPts val="0"/>
                        </a:spcAft>
                      </a:pPr>
                      <a:r>
                        <a:rPr lang="en-US" sz="2400" smtClean="0">
                          <a:latin typeface="Times New Roman" pitchFamily="18" charset="0"/>
                          <a:cs typeface="Times New Roman" pitchFamily="18" charset="0"/>
                        </a:rPr>
                        <a:t>Mức</a:t>
                      </a:r>
                      <a:r>
                        <a:rPr lang="en-US" sz="2400" baseline="0" smtClean="0">
                          <a:latin typeface="Times New Roman" pitchFamily="18" charset="0"/>
                          <a:cs typeface="Times New Roman" pitchFamily="18" charset="0"/>
                        </a:rPr>
                        <a:t> chữ ở tiêu đề 3 </a:t>
                      </a:r>
                      <a:endParaRPr lang="en-US" sz="240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376876887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457200" y="0"/>
            <a:ext cx="8229600" cy="563562"/>
          </a:xfrm>
        </p:spPr>
        <p:txBody>
          <a:bodyPr/>
          <a:lstStyle/>
          <a:p>
            <a:pPr eaLnBrk="1" hangingPunct="1">
              <a:defRPr/>
            </a:pPr>
            <a:r>
              <a:rPr lang="en-US" sz="4000" smtClean="0">
                <a:latin typeface="Times New Roman" pitchFamily="18" charset="0"/>
                <a:cs typeface="Times New Roman" pitchFamily="18" charset="0"/>
              </a:rPr>
              <a:t>Thành phần của trang HTML</a:t>
            </a:r>
          </a:p>
        </p:txBody>
      </p:sp>
      <p:sp>
        <p:nvSpPr>
          <p:cNvPr id="9221" name="Rectangle 3"/>
          <p:cNvSpPr>
            <a:spLocks noGrp="1" noChangeArrowheads="1"/>
          </p:cNvSpPr>
          <p:nvPr>
            <p:ph type="body" idx="1"/>
          </p:nvPr>
        </p:nvSpPr>
        <p:spPr>
          <a:xfrm>
            <a:off x="381000" y="914401"/>
            <a:ext cx="8229600" cy="1371599"/>
          </a:xfrm>
        </p:spPr>
        <p:txBody>
          <a:bodyPr/>
          <a:lstStyle/>
          <a:p>
            <a:pPr marL="419100" indent="-419100" algn="just" eaLnBrk="1" hangingPunct="1">
              <a:lnSpc>
                <a:spcPct val="90000"/>
              </a:lnSpc>
            </a:pPr>
            <a:r>
              <a:rPr lang="en-US" b="1" smtClean="0">
                <a:latin typeface="Times New Roman" pitchFamily="18" charset="0"/>
                <a:cs typeface="Times New Roman" pitchFamily="18" charset="0"/>
              </a:rPr>
              <a:t>Tag(thẻ):</a:t>
            </a:r>
            <a:r>
              <a:rPr lang="en-US" smtClean="0">
                <a:latin typeface="Times New Roman" pitchFamily="18" charset="0"/>
                <a:cs typeface="Times New Roman" pitchFamily="18" charset="0"/>
              </a:rPr>
              <a:t> </a:t>
            </a:r>
          </a:p>
          <a:p>
            <a:pPr marL="838200" lvl="1" indent="-381000" algn="just" eaLnBrk="1" hangingPunct="1">
              <a:lnSpc>
                <a:spcPct val="90000"/>
              </a:lnSpc>
            </a:pPr>
            <a:r>
              <a:rPr lang="en-US" smtClean="0">
                <a:latin typeface="Times New Roman" pitchFamily="18" charset="0"/>
                <a:cs typeface="Times New Roman" pitchFamily="18" charset="0"/>
              </a:rPr>
              <a:t>Các tag có thể lồng nhau và như vậy nội dung sẽ hiển thị như tập hợp các thuộc tính đã bao nó.</a:t>
            </a:r>
          </a:p>
        </p:txBody>
      </p:sp>
      <p:sp>
        <p:nvSpPr>
          <p:cNvPr id="4" name="AutoShape 3"/>
          <p:cNvSpPr txBox="1">
            <a:spLocks noChangeAspect="1" noChangeArrowheads="1"/>
          </p:cNvSpPr>
          <p:nvPr/>
        </p:nvSpPr>
        <p:spPr bwMode="auto">
          <a:xfrm>
            <a:off x="381000" y="2362200"/>
            <a:ext cx="8229600" cy="160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US" sz="2800" b="1" i="0" u="none" strike="noStrike" kern="0" cap="none" spc="0" normalizeH="0" baseline="0" noProof="0" smtClean="0">
                <a:ln>
                  <a:noFill/>
                </a:ln>
                <a:solidFill>
                  <a:srgbClr val="FF0000"/>
                </a:solidFill>
                <a:effectLst/>
                <a:uLnTx/>
                <a:uFillTx/>
                <a:latin typeface="Times New Roman" pitchFamily="18" charset="0"/>
                <a:ea typeface="+mn-ea"/>
                <a:cs typeface="Times New Roman" pitchFamily="18" charset="0"/>
              </a:rPr>
              <a:t>Ví dụ</a:t>
            </a:r>
            <a:r>
              <a:rPr kumimoji="0" lang="en-US" sz="2800" b="1" i="0" u="none" strike="noStrike" kern="0" cap="none" spc="0" normalizeH="0" baseline="0" noProof="0" smtClean="0">
                <a:ln>
                  <a:noFill/>
                </a:ln>
                <a:solidFill>
                  <a:schemeClr val="tx1"/>
                </a:solidFill>
                <a:effectLst/>
                <a:uLnTx/>
                <a:uFillTx/>
                <a:latin typeface="Times New Roman" pitchFamily="18" charset="0"/>
                <a:ea typeface="+mn-ea"/>
                <a:cs typeface="Times New Roman" pitchFamily="18" charset="0"/>
              </a:rPr>
              <a:t>: </a:t>
            </a:r>
            <a:r>
              <a:rPr kumimoji="0" lang="en-US" sz="2800" b="0" i="0" u="none" strike="noStrike" kern="0" cap="none" spc="0" normalizeH="0" baseline="0" noProof="0" smtClean="0">
                <a:ln>
                  <a:noFill/>
                </a:ln>
                <a:solidFill>
                  <a:schemeClr val="tx1"/>
                </a:solidFill>
                <a:effectLst/>
                <a:uLnTx/>
                <a:uFillTx/>
                <a:latin typeface="Times New Roman" pitchFamily="18" charset="0"/>
                <a:ea typeface="+mn-ea"/>
                <a:cs typeface="Times New Roman" pitchFamily="18" charset="0"/>
              </a:rPr>
              <a:t>Để hiện dòng chữ “</a:t>
            </a:r>
            <a:r>
              <a:rPr kumimoji="0" lang="en-US" sz="2800" b="1" i="0" u="none" strike="noStrike" kern="0" cap="none" spc="0" normalizeH="0" baseline="0" noProof="0" smtClean="0">
                <a:ln>
                  <a:noFill/>
                </a:ln>
                <a:solidFill>
                  <a:schemeClr val="tx1"/>
                </a:solidFill>
                <a:effectLst/>
                <a:uLnTx/>
                <a:uFillTx/>
                <a:latin typeface="Times New Roman" pitchFamily="18" charset="0"/>
                <a:ea typeface="+mn-ea"/>
                <a:cs typeface="Times New Roman" pitchFamily="18" charset="0"/>
              </a:rPr>
              <a:t>I </a:t>
            </a:r>
            <a:r>
              <a:rPr kumimoji="0" lang="en-US" sz="2800" b="1" i="0" u="sng" strike="noStrike" kern="0" cap="none" spc="0" normalizeH="0" baseline="0" noProof="0" smtClean="0">
                <a:ln>
                  <a:noFill/>
                </a:ln>
                <a:solidFill>
                  <a:schemeClr val="tx1"/>
                </a:solidFill>
                <a:effectLst/>
                <a:uLnTx/>
                <a:uFillTx/>
                <a:latin typeface="Times New Roman" pitchFamily="18" charset="0"/>
                <a:ea typeface="+mn-ea"/>
                <a:cs typeface="Times New Roman" pitchFamily="18" charset="0"/>
              </a:rPr>
              <a:t>Love</a:t>
            </a:r>
            <a:r>
              <a:rPr kumimoji="0" lang="en-US" sz="2800" b="1" i="0" u="none" strike="noStrike" kern="0" cap="none" spc="0" normalizeH="0" baseline="0" noProof="0" smtClean="0">
                <a:ln>
                  <a:noFill/>
                </a:ln>
                <a:solidFill>
                  <a:schemeClr val="tx1"/>
                </a:solidFill>
                <a:effectLst/>
                <a:uLnTx/>
                <a:uFillTx/>
                <a:latin typeface="Times New Roman" pitchFamily="18" charset="0"/>
                <a:ea typeface="+mn-ea"/>
                <a:cs typeface="Times New Roman" pitchFamily="18" charset="0"/>
              </a:rPr>
              <a:t> </a:t>
            </a:r>
            <a:r>
              <a:rPr kumimoji="0" lang="en-US" sz="2800" b="1" i="1" u="none" strike="noStrike" kern="0" cap="none" spc="0" normalizeH="0" baseline="0" noProof="0" smtClean="0">
                <a:ln>
                  <a:noFill/>
                </a:ln>
                <a:solidFill>
                  <a:schemeClr val="tx1"/>
                </a:solidFill>
                <a:effectLst/>
                <a:uLnTx/>
                <a:uFillTx/>
                <a:latin typeface="Times New Roman" pitchFamily="18" charset="0"/>
                <a:ea typeface="+mn-ea"/>
                <a:cs typeface="Times New Roman" pitchFamily="18" charset="0"/>
              </a:rPr>
              <a:t>You </a:t>
            </a:r>
            <a:r>
              <a:rPr kumimoji="0" lang="en-US" sz="2800" b="0" i="0" u="none" strike="noStrike" kern="0" cap="none" spc="0" normalizeH="0" baseline="0" noProof="0" smtClean="0">
                <a:ln>
                  <a:noFill/>
                </a:ln>
                <a:solidFill>
                  <a:schemeClr val="tx1"/>
                </a:solidFill>
                <a:effectLst/>
                <a:uLnTx/>
                <a:uFillTx/>
                <a:latin typeface="Times New Roman" pitchFamily="18" charset="0"/>
                <a:ea typeface="+mn-ea"/>
                <a:cs typeface="Times New Roman" pitchFamily="18" charset="0"/>
              </a:rPr>
              <a:t>forever” lên màn hình ta phải định dạng như sau: </a:t>
            </a:r>
          </a:p>
          <a:p>
            <a:pPr marL="742950" marR="0" lvl="1" indent="-285750" algn="l" defTabSz="914400" rtl="0" eaLnBrk="1" fontAlgn="base" latinLnBrk="0" hangingPunct="1">
              <a:lnSpc>
                <a:spcPct val="100000"/>
              </a:lnSpc>
              <a:spcBef>
                <a:spcPct val="20000"/>
              </a:spcBef>
              <a:spcAft>
                <a:spcPct val="0"/>
              </a:spcAft>
              <a:buClr>
                <a:schemeClr val="accent1"/>
              </a:buClr>
              <a:buSzTx/>
              <a:tabLst/>
              <a:defRPr/>
            </a:pPr>
            <a:r>
              <a:rPr kumimoji="0" lang="en-US" sz="2800" b="1" i="0" u="none" strike="noStrike" kern="0" cap="none" spc="0" normalizeH="0" baseline="0" noProof="0" smtClean="0">
                <a:ln>
                  <a:noFill/>
                </a:ln>
                <a:solidFill>
                  <a:srgbClr val="800000"/>
                </a:solidFill>
                <a:effectLst/>
                <a:uLnTx/>
                <a:uFillTx/>
                <a:latin typeface="Times New Roman" pitchFamily="18" charset="0"/>
                <a:cs typeface="Times New Roman" pitchFamily="18" charset="0"/>
              </a:rPr>
              <a:t>&lt;b&gt;</a:t>
            </a:r>
            <a:r>
              <a:rPr kumimoji="0" lang="en-US" sz="2800" b="0" i="0" u="none" strike="noStrike" kern="0" cap="none" spc="0" normalizeH="0" baseline="0" noProof="0" smtClean="0">
                <a:ln>
                  <a:noFill/>
                </a:ln>
                <a:solidFill>
                  <a:srgbClr val="800000"/>
                </a:solidFill>
                <a:effectLst/>
                <a:uLnTx/>
                <a:uFillTx/>
                <a:latin typeface="Times New Roman" pitchFamily="18" charset="0"/>
                <a:cs typeface="Times New Roman" pitchFamily="18" charset="0"/>
              </a:rPr>
              <a:t>I </a:t>
            </a:r>
            <a:r>
              <a:rPr kumimoji="0" lang="en-US" sz="2800" b="1" i="0" u="none" strike="noStrike" kern="0" cap="none" spc="0" normalizeH="0" baseline="0" noProof="0" smtClean="0">
                <a:ln>
                  <a:noFill/>
                </a:ln>
                <a:solidFill>
                  <a:srgbClr val="800000"/>
                </a:solidFill>
                <a:effectLst/>
                <a:uLnTx/>
                <a:uFillTx/>
                <a:latin typeface="Times New Roman" pitchFamily="18" charset="0"/>
                <a:cs typeface="Times New Roman" pitchFamily="18" charset="0"/>
              </a:rPr>
              <a:t>&lt;u&gt;</a:t>
            </a:r>
            <a:r>
              <a:rPr kumimoji="0" lang="en-US" sz="2800" b="0" i="0" u="none" strike="noStrike" kern="0" cap="none" spc="0" normalizeH="0" baseline="0" noProof="0" smtClean="0">
                <a:ln>
                  <a:noFill/>
                </a:ln>
                <a:solidFill>
                  <a:srgbClr val="800000"/>
                </a:solidFill>
                <a:effectLst/>
                <a:uLnTx/>
                <a:uFillTx/>
                <a:latin typeface="Times New Roman" pitchFamily="18" charset="0"/>
                <a:cs typeface="Times New Roman" pitchFamily="18" charset="0"/>
              </a:rPr>
              <a:t>Love</a:t>
            </a:r>
            <a:r>
              <a:rPr kumimoji="0" lang="en-US" sz="2800" b="1" i="0" u="none" strike="noStrike" kern="0" cap="none" spc="0" normalizeH="0" baseline="0" noProof="0" smtClean="0">
                <a:ln>
                  <a:noFill/>
                </a:ln>
                <a:solidFill>
                  <a:srgbClr val="800000"/>
                </a:solidFill>
                <a:effectLst/>
                <a:uLnTx/>
                <a:uFillTx/>
                <a:latin typeface="Times New Roman" pitchFamily="18" charset="0"/>
                <a:cs typeface="Times New Roman" pitchFamily="18" charset="0"/>
              </a:rPr>
              <a:t>&lt;/u&gt;</a:t>
            </a:r>
            <a:r>
              <a:rPr kumimoji="0" lang="en-US" sz="2800" b="0" i="0" u="none" strike="noStrike" kern="0" cap="none" spc="0" normalizeH="0" baseline="0" noProof="0" smtClean="0">
                <a:ln>
                  <a:noFill/>
                </a:ln>
                <a:solidFill>
                  <a:srgbClr val="800000"/>
                </a:solidFill>
                <a:effectLst/>
                <a:uLnTx/>
                <a:uFillTx/>
                <a:latin typeface="Times New Roman" pitchFamily="18" charset="0"/>
                <a:cs typeface="Times New Roman" pitchFamily="18" charset="0"/>
              </a:rPr>
              <a:t> </a:t>
            </a:r>
            <a:r>
              <a:rPr kumimoji="0" lang="en-US" sz="2800" b="1" i="0" u="none" strike="noStrike" kern="0" cap="none" spc="0" normalizeH="0" baseline="0" noProof="0" smtClean="0">
                <a:ln>
                  <a:noFill/>
                </a:ln>
                <a:solidFill>
                  <a:srgbClr val="800000"/>
                </a:solidFill>
                <a:effectLst/>
                <a:uLnTx/>
                <a:uFillTx/>
                <a:latin typeface="Times New Roman" pitchFamily="18" charset="0"/>
                <a:cs typeface="Times New Roman" pitchFamily="18" charset="0"/>
              </a:rPr>
              <a:t>&lt;i&gt;</a:t>
            </a:r>
            <a:r>
              <a:rPr kumimoji="0" lang="en-US" sz="2800" b="0" i="0" u="none" strike="noStrike" kern="0" cap="none" spc="0" normalizeH="0" baseline="0" noProof="0" smtClean="0">
                <a:ln>
                  <a:noFill/>
                </a:ln>
                <a:solidFill>
                  <a:srgbClr val="800000"/>
                </a:solidFill>
                <a:effectLst/>
                <a:uLnTx/>
                <a:uFillTx/>
                <a:latin typeface="Times New Roman" pitchFamily="18" charset="0"/>
                <a:cs typeface="Times New Roman" pitchFamily="18" charset="0"/>
              </a:rPr>
              <a:t>You</a:t>
            </a:r>
            <a:r>
              <a:rPr kumimoji="0" lang="en-US" sz="2800" b="1" i="0" u="none" strike="noStrike" kern="0" cap="none" spc="0" normalizeH="0" baseline="0" noProof="0" smtClean="0">
                <a:ln>
                  <a:noFill/>
                </a:ln>
                <a:solidFill>
                  <a:srgbClr val="800000"/>
                </a:solidFill>
                <a:effectLst/>
                <a:uLnTx/>
                <a:uFillTx/>
                <a:latin typeface="Times New Roman" pitchFamily="18" charset="0"/>
                <a:cs typeface="Times New Roman" pitchFamily="18" charset="0"/>
              </a:rPr>
              <a:t>&lt;/i&gt;&lt;/b&gt;</a:t>
            </a:r>
            <a:r>
              <a:rPr kumimoji="0" lang="en-US" sz="2800" b="0" i="0" u="none" strike="noStrike" kern="0" cap="none" spc="0" normalizeH="0" baseline="0" noProof="0" smtClean="0">
                <a:ln>
                  <a:noFill/>
                </a:ln>
                <a:solidFill>
                  <a:srgbClr val="800000"/>
                </a:solidFill>
                <a:effectLst/>
                <a:uLnTx/>
                <a:uFillTx/>
                <a:latin typeface="Times New Roman" pitchFamily="18" charset="0"/>
                <a:cs typeface="Times New Roman" pitchFamily="18" charset="0"/>
              </a:rPr>
              <a:t> forever</a:t>
            </a:r>
            <a:r>
              <a:rPr kumimoji="0" lang="en-US" sz="2800" b="1" i="0" u="none" strike="noStrike" kern="0" cap="none" spc="0" normalizeH="0" baseline="0" noProof="0" smtClean="0">
                <a:ln>
                  <a:noFill/>
                </a:ln>
                <a:solidFill>
                  <a:srgbClr val="800000"/>
                </a:solidFill>
                <a:effectLst/>
                <a:uLnTx/>
                <a:uFillTx/>
                <a:latin typeface="Times New Roman" pitchFamily="18" charset="0"/>
                <a:cs typeface="Times New Roman" pitchFamily="18" charset="0"/>
              </a:rPr>
              <a:t>&lt;br&gt;</a:t>
            </a:r>
            <a:endParaRPr kumimoji="0" lang="en-US" sz="2800" b="0" i="0" u="none" strike="noStrike" kern="0" cap="none" spc="0" normalizeH="0" baseline="0" noProof="0" smtClean="0">
              <a:ln>
                <a:noFill/>
              </a:ln>
              <a:solidFill>
                <a:srgbClr val="800000"/>
              </a:solidFill>
              <a:effectLst/>
              <a:uLnTx/>
              <a:uFillTx/>
              <a:latin typeface="Times New Roman" pitchFamily="18" charset="0"/>
              <a:cs typeface="Times New Roman" pitchFamily="18" charset="0"/>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endParaRPr kumimoji="0" lang="en-US" sz="2800" b="1" i="0" u="none" strike="noStrike" kern="0" cap="none" spc="0" normalizeH="0" baseline="0" noProof="0" smtClean="0">
              <a:ln>
                <a:noFill/>
              </a:ln>
              <a:solidFill>
                <a:srgbClr val="800000"/>
              </a:solidFill>
              <a:effectLst/>
              <a:uLnTx/>
              <a:uFillTx/>
              <a:latin typeface="Times New Roman" pitchFamily="18" charset="0"/>
              <a:ea typeface="+mn-ea"/>
              <a:cs typeface="Times New Roman" pitchFamily="18" charset="0"/>
            </a:endParaRPr>
          </a:p>
        </p:txBody>
      </p:sp>
      <p:sp>
        <p:nvSpPr>
          <p:cNvPr id="5" name="AutoShape 3"/>
          <p:cNvSpPr txBox="1">
            <a:spLocks noChangeAspect="1" noChangeArrowheads="1"/>
          </p:cNvSpPr>
          <p:nvPr/>
        </p:nvSpPr>
        <p:spPr bwMode="auto">
          <a:xfrm>
            <a:off x="381000" y="4191000"/>
            <a:ext cx="8229600" cy="114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2800" b="1" i="0" u="none" strike="noStrike" kern="0" cap="none" spc="0" normalizeH="0" baseline="0" noProof="0" smtClean="0">
                <a:ln>
                  <a:noFill/>
                </a:ln>
                <a:effectLst/>
                <a:uLnTx/>
                <a:uFillTx/>
                <a:latin typeface="Times New Roman" pitchFamily="18" charset="0"/>
                <a:cs typeface="Times New Roman" pitchFamily="18" charset="0"/>
              </a:rPr>
              <a:t>Tên</a:t>
            </a:r>
            <a:r>
              <a:rPr kumimoji="0" lang="en-US" sz="2800" b="1" i="0" u="none" strike="noStrike" kern="0" cap="none" spc="0" normalizeH="0" noProof="0" smtClean="0">
                <a:ln>
                  <a:noFill/>
                </a:ln>
                <a:effectLst/>
                <a:uLnTx/>
                <a:uFillTx/>
                <a:latin typeface="Times New Roman" pitchFamily="18" charset="0"/>
                <a:cs typeface="Times New Roman" pitchFamily="18" charset="0"/>
              </a:rPr>
              <a:t> tag </a:t>
            </a:r>
            <a:r>
              <a:rPr kumimoji="0" lang="en-US" sz="2800" b="0" i="0" u="none" strike="noStrike" kern="0" cap="none" spc="0" normalizeH="0" noProof="0" smtClean="0">
                <a:ln>
                  <a:noFill/>
                </a:ln>
                <a:effectLst/>
                <a:uLnTx/>
                <a:uFillTx/>
                <a:latin typeface="Times New Roman" pitchFamily="18" charset="0"/>
                <a:cs typeface="Times New Roman" pitchFamily="18" charset="0"/>
                <a:sym typeface="Wingdings" pitchFamily="2" charset="2"/>
              </a:rPr>
              <a:t> luôn mang tính gợi nhớ</a:t>
            </a:r>
            <a:endParaRPr lang="en-US" sz="2800" kern="0" noProof="0" smtClean="0">
              <a:latin typeface="Times New Roman" pitchFamily="18" charset="0"/>
              <a:cs typeface="Times New Roman" pitchFamily="18" charset="0"/>
              <a:sym typeface="Wingdings" pitchFamily="2" charset="2"/>
            </a:endParaRPr>
          </a:p>
          <a:p>
            <a:pPr marL="1588" marR="0" lvl="1" indent="-1588" algn="l" defTabSz="914400" rtl="0" eaLnBrk="1" fontAlgn="base" latinLnBrk="0" hangingPunct="1">
              <a:lnSpc>
                <a:spcPct val="100000"/>
              </a:lnSpc>
              <a:spcBef>
                <a:spcPct val="20000"/>
              </a:spcBef>
              <a:spcAft>
                <a:spcPct val="0"/>
              </a:spcAft>
              <a:buClr>
                <a:schemeClr val="accent1"/>
              </a:buClr>
              <a:buSzTx/>
              <a:tabLst/>
              <a:defRPr/>
            </a:pPr>
            <a:r>
              <a:rPr kumimoji="0" lang="en-US" sz="2800" b="1" i="0" u="none" strike="noStrike" kern="0" cap="none" spc="0" normalizeH="0" noProof="0" smtClean="0">
                <a:ln>
                  <a:noFill/>
                </a:ln>
                <a:solidFill>
                  <a:srgbClr val="FF0000"/>
                </a:solidFill>
                <a:effectLst/>
                <a:uLnTx/>
                <a:uFillTx/>
                <a:latin typeface="Times New Roman" pitchFamily="18" charset="0"/>
                <a:cs typeface="Times New Roman" pitchFamily="18" charset="0"/>
                <a:sym typeface="Wingdings" pitchFamily="2" charset="2"/>
              </a:rPr>
              <a:t>Ví dụ: </a:t>
            </a:r>
            <a:r>
              <a:rPr lang="en-US" sz="2800" b="1" smtClean="0">
                <a:latin typeface="Times New Roman" pitchFamily="18" charset="0"/>
                <a:cs typeface="Times New Roman" pitchFamily="18" charset="0"/>
                <a:sym typeface="Wingdings" pitchFamily="2" charset="2"/>
              </a:rPr>
              <a:t>B</a:t>
            </a:r>
            <a:r>
              <a:rPr lang="en-US" sz="2800" smtClean="0">
                <a:latin typeface="Times New Roman" pitchFamily="18" charset="0"/>
                <a:cs typeface="Times New Roman" pitchFamily="18" charset="0"/>
                <a:sym typeface="Wingdings" pitchFamily="2" charset="2"/>
              </a:rPr>
              <a:t> ~ Bold, </a:t>
            </a:r>
            <a:r>
              <a:rPr lang="en-US" sz="2800" b="1" smtClean="0">
                <a:latin typeface="Times New Roman" pitchFamily="18" charset="0"/>
                <a:cs typeface="Times New Roman" pitchFamily="18" charset="0"/>
                <a:sym typeface="Wingdings" pitchFamily="2" charset="2"/>
              </a:rPr>
              <a:t>I</a:t>
            </a:r>
            <a:r>
              <a:rPr lang="en-US" sz="2800" smtClean="0">
                <a:latin typeface="Times New Roman" pitchFamily="18" charset="0"/>
                <a:cs typeface="Times New Roman" pitchFamily="18" charset="0"/>
                <a:sym typeface="Wingdings" pitchFamily="2" charset="2"/>
              </a:rPr>
              <a:t> ~ Italic, </a:t>
            </a:r>
            <a:r>
              <a:rPr lang="en-US" sz="2800" b="1" smtClean="0">
                <a:latin typeface="Times New Roman" pitchFamily="18" charset="0"/>
                <a:cs typeface="Times New Roman" pitchFamily="18" charset="0"/>
                <a:sym typeface="Wingdings" pitchFamily="2" charset="2"/>
              </a:rPr>
              <a:t>P</a:t>
            </a:r>
            <a:r>
              <a:rPr lang="en-US" sz="2800" smtClean="0">
                <a:latin typeface="Times New Roman" pitchFamily="18" charset="0"/>
                <a:cs typeface="Times New Roman" pitchFamily="18" charset="0"/>
                <a:sym typeface="Wingdings" pitchFamily="2" charset="2"/>
              </a:rPr>
              <a:t> ~ Paragraph</a:t>
            </a:r>
            <a:endParaRPr kumimoji="0" lang="en-US" sz="2800" b="0" i="0" u="none" strike="noStrike" kern="0" cap="none" spc="0" normalizeH="0" noProof="0" smtClean="0">
              <a:ln>
                <a:noFill/>
              </a:ln>
              <a:solidFill>
                <a:srgbClr val="800000"/>
              </a:solidFill>
              <a:effectLst/>
              <a:uLnTx/>
              <a:uFillTx/>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281719042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457200" y="0"/>
            <a:ext cx="8229600" cy="563562"/>
          </a:xfrm>
        </p:spPr>
        <p:txBody>
          <a:bodyPr/>
          <a:lstStyle/>
          <a:p>
            <a:pPr eaLnBrk="1" hangingPunct="1">
              <a:defRPr/>
            </a:pPr>
            <a:r>
              <a:rPr lang="en-US" sz="4000" smtClean="0">
                <a:latin typeface="Times New Roman" pitchFamily="18" charset="0"/>
                <a:cs typeface="Times New Roman" pitchFamily="18" charset="0"/>
              </a:rPr>
              <a:t>Thành phần của trang HTML</a:t>
            </a:r>
          </a:p>
        </p:txBody>
      </p:sp>
      <p:sp>
        <p:nvSpPr>
          <p:cNvPr id="9221" name="Rectangle 3"/>
          <p:cNvSpPr>
            <a:spLocks noGrp="1" noChangeArrowheads="1"/>
          </p:cNvSpPr>
          <p:nvPr>
            <p:ph type="body" idx="1"/>
          </p:nvPr>
        </p:nvSpPr>
        <p:spPr>
          <a:xfrm>
            <a:off x="381000" y="914401"/>
            <a:ext cx="8229600" cy="1752599"/>
          </a:xfrm>
        </p:spPr>
        <p:txBody>
          <a:bodyPr/>
          <a:lstStyle/>
          <a:p>
            <a:pPr marL="419100" indent="-419100" algn="just" eaLnBrk="1" hangingPunct="1">
              <a:lnSpc>
                <a:spcPct val="90000"/>
              </a:lnSpc>
            </a:pPr>
            <a:r>
              <a:rPr lang="en-US" b="1" smtClean="0">
                <a:latin typeface="Times New Roman" pitchFamily="18" charset="0"/>
                <a:cs typeface="Times New Roman" pitchFamily="18" charset="0"/>
              </a:rPr>
              <a:t>Tag(thẻ):</a:t>
            </a:r>
            <a:r>
              <a:rPr lang="en-US" smtClean="0">
                <a:latin typeface="Times New Roman" pitchFamily="18" charset="0"/>
                <a:cs typeface="Times New Roman" pitchFamily="18" charset="0"/>
              </a:rPr>
              <a:t> </a:t>
            </a:r>
          </a:p>
          <a:p>
            <a:pPr marL="838200" lvl="1" indent="-381000" algn="just" eaLnBrk="1" hangingPunct="1">
              <a:lnSpc>
                <a:spcPct val="90000"/>
              </a:lnSpc>
            </a:pPr>
            <a:r>
              <a:rPr lang="en-US" smtClean="0">
                <a:latin typeface="Times New Roman" pitchFamily="18" charset="0"/>
                <a:cs typeface="Times New Roman" pitchFamily="18" charset="0"/>
              </a:rPr>
              <a:t>Bên trong Tag có thể có các thuộc tính (Các thuộc tính) để khai báo giá trị hoặc phương thức (method) để xác định cách thể hiện (hành động).</a:t>
            </a:r>
          </a:p>
        </p:txBody>
      </p:sp>
      <p:sp>
        <p:nvSpPr>
          <p:cNvPr id="5" name="Rectangle 3"/>
          <p:cNvSpPr txBox="1">
            <a:spLocks noChangeArrowheads="1"/>
          </p:cNvSpPr>
          <p:nvPr/>
        </p:nvSpPr>
        <p:spPr bwMode="auto">
          <a:xfrm>
            <a:off x="533400" y="2895600"/>
            <a:ext cx="8077200" cy="1752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19100" marR="0" lvl="0" indent="-419100" algn="just" defTabSz="914400" rtl="0" eaLnBrk="1" fontAlgn="base" latinLnBrk="0" hangingPunct="1">
              <a:lnSpc>
                <a:spcPct val="90000"/>
              </a:lnSpc>
              <a:spcBef>
                <a:spcPct val="20000"/>
              </a:spcBef>
              <a:spcAft>
                <a:spcPct val="0"/>
              </a:spcAft>
              <a:buClr>
                <a:schemeClr val="hlink"/>
              </a:buClr>
              <a:buSzTx/>
              <a:tabLst/>
              <a:defRPr/>
            </a:pPr>
            <a:r>
              <a:rPr kumimoji="0" lang="en-US" sz="2800" b="1" i="0" u="none" strike="noStrike" kern="0" cap="none" spc="0" normalizeH="0" baseline="0" noProof="0" smtClean="0">
                <a:ln>
                  <a:noFill/>
                </a:ln>
                <a:solidFill>
                  <a:schemeClr val="tx1">
                    <a:lumMod val="60000"/>
                    <a:lumOff val="40000"/>
                  </a:schemeClr>
                </a:solidFill>
                <a:effectLst/>
                <a:uLnTx/>
                <a:uFillTx/>
                <a:latin typeface="Times New Roman" pitchFamily="18" charset="0"/>
                <a:cs typeface="Times New Roman" pitchFamily="18" charset="0"/>
              </a:rPr>
              <a:t>Cú</a:t>
            </a:r>
            <a:r>
              <a:rPr kumimoji="0" lang="en-US" sz="2800" b="1" i="0" u="none" strike="noStrike" kern="0" cap="none" spc="0" normalizeH="0" noProof="0" smtClean="0">
                <a:ln>
                  <a:noFill/>
                </a:ln>
                <a:solidFill>
                  <a:schemeClr val="tx1">
                    <a:lumMod val="60000"/>
                    <a:lumOff val="40000"/>
                  </a:schemeClr>
                </a:solidFill>
                <a:effectLst/>
                <a:uLnTx/>
                <a:uFillTx/>
                <a:latin typeface="Times New Roman" pitchFamily="18" charset="0"/>
                <a:cs typeface="Times New Roman" pitchFamily="18" charset="0"/>
              </a:rPr>
              <a:t> pháp chung của 1 tag:</a:t>
            </a:r>
          </a:p>
          <a:p>
            <a:pPr marL="419100" marR="0" lvl="0" indent="-419100" algn="just" defTabSz="914400" rtl="0" eaLnBrk="1" fontAlgn="base" latinLnBrk="0" hangingPunct="1">
              <a:lnSpc>
                <a:spcPct val="90000"/>
              </a:lnSpc>
              <a:spcBef>
                <a:spcPct val="20000"/>
              </a:spcBef>
              <a:spcAft>
                <a:spcPct val="0"/>
              </a:spcAft>
              <a:buClr>
                <a:schemeClr val="hlink"/>
              </a:buClr>
              <a:buSzTx/>
              <a:tabLst/>
              <a:defRPr/>
            </a:pPr>
            <a:r>
              <a:rPr lang="en-US" sz="2400" kern="0" baseline="0" smtClean="0">
                <a:latin typeface="Times New Roman" pitchFamily="18" charset="0"/>
                <a:cs typeface="Times New Roman" pitchFamily="18" charset="0"/>
              </a:rPr>
              <a:t>&lt;</a:t>
            </a:r>
            <a:r>
              <a:rPr lang="en-US" sz="2400" kern="0" baseline="0" smtClean="0">
                <a:solidFill>
                  <a:schemeClr val="accent2">
                    <a:lumMod val="50000"/>
                  </a:schemeClr>
                </a:solidFill>
                <a:latin typeface="Times New Roman" pitchFamily="18" charset="0"/>
                <a:cs typeface="Times New Roman" pitchFamily="18" charset="0"/>
              </a:rPr>
              <a:t>Tên</a:t>
            </a:r>
            <a:r>
              <a:rPr lang="en-US" sz="2400" kern="0" smtClean="0">
                <a:solidFill>
                  <a:schemeClr val="accent2">
                    <a:lumMod val="50000"/>
                  </a:schemeClr>
                </a:solidFill>
                <a:latin typeface="Times New Roman" pitchFamily="18" charset="0"/>
                <a:cs typeface="Times New Roman" pitchFamily="18" charset="0"/>
              </a:rPr>
              <a:t>Tag</a:t>
            </a:r>
            <a:r>
              <a:rPr lang="en-US" sz="2400" kern="0" smtClean="0">
                <a:latin typeface="Times New Roman" pitchFamily="18" charset="0"/>
                <a:cs typeface="Times New Roman" pitchFamily="18" charset="0"/>
              </a:rPr>
              <a:t>  Thuộctính1=“giá trị 1”  Thuộctính2=“giá trị 2” … &gt;</a:t>
            </a:r>
          </a:p>
          <a:p>
            <a:pPr marL="419100" marR="0" lvl="0" indent="-419100" algn="just" defTabSz="914400" rtl="0" eaLnBrk="1" fontAlgn="base" latinLnBrk="0" hangingPunct="1">
              <a:lnSpc>
                <a:spcPct val="90000"/>
              </a:lnSpc>
              <a:spcBef>
                <a:spcPct val="20000"/>
              </a:spcBef>
              <a:spcAft>
                <a:spcPct val="0"/>
              </a:spcAft>
              <a:buClr>
                <a:schemeClr val="hlink"/>
              </a:buClr>
              <a:buSzTx/>
              <a:tabLst/>
              <a:defRPr/>
            </a:pPr>
            <a:r>
              <a:rPr kumimoji="0" lang="en-US" sz="24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	Dữ</a:t>
            </a:r>
            <a:r>
              <a:rPr kumimoji="0" lang="en-US" sz="2400" b="0" i="0" u="none" strike="noStrike" kern="0" cap="none" spc="0" normalizeH="0" noProof="0" smtClean="0">
                <a:ln>
                  <a:noFill/>
                </a:ln>
                <a:solidFill>
                  <a:schemeClr val="tx1"/>
                </a:solidFill>
                <a:effectLst/>
                <a:uLnTx/>
                <a:uFillTx/>
                <a:latin typeface="Times New Roman" pitchFamily="18" charset="0"/>
                <a:cs typeface="Times New Roman" pitchFamily="18" charset="0"/>
              </a:rPr>
              <a:t> liệu/thông tin</a:t>
            </a:r>
          </a:p>
          <a:p>
            <a:pPr marL="419100" marR="0" lvl="0" indent="-419100" algn="just" defTabSz="914400" rtl="0" eaLnBrk="1" fontAlgn="base" latinLnBrk="0" hangingPunct="1">
              <a:lnSpc>
                <a:spcPct val="90000"/>
              </a:lnSpc>
              <a:spcBef>
                <a:spcPct val="20000"/>
              </a:spcBef>
              <a:spcAft>
                <a:spcPct val="0"/>
              </a:spcAft>
              <a:buClr>
                <a:schemeClr val="hlink"/>
              </a:buClr>
              <a:buSzTx/>
              <a:tabLst/>
              <a:defRPr/>
            </a:pPr>
            <a:r>
              <a:rPr lang="en-US" sz="2400" kern="0" baseline="0" smtClean="0">
                <a:latin typeface="Times New Roman" pitchFamily="18" charset="0"/>
                <a:cs typeface="Times New Roman" pitchFamily="18" charset="0"/>
              </a:rPr>
              <a:t>&lt;/</a:t>
            </a:r>
            <a:r>
              <a:rPr lang="en-US" sz="2400" kern="0" baseline="0" smtClean="0">
                <a:solidFill>
                  <a:schemeClr val="accent2">
                    <a:lumMod val="50000"/>
                  </a:schemeClr>
                </a:solidFill>
                <a:latin typeface="Times New Roman" pitchFamily="18" charset="0"/>
                <a:cs typeface="Times New Roman" pitchFamily="18" charset="0"/>
              </a:rPr>
              <a:t>TênTag</a:t>
            </a:r>
            <a:r>
              <a:rPr lang="en-US" sz="2400" kern="0" baseline="0" smtClean="0">
                <a:latin typeface="Times New Roman" pitchFamily="18" charset="0"/>
                <a:cs typeface="Times New Roman" pitchFamily="18" charset="0"/>
              </a:rPr>
              <a:t>&gt;</a:t>
            </a:r>
            <a:endParaRPr kumimoji="0" lang="en-US" sz="2400" b="0"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57382059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457200" y="122238"/>
            <a:ext cx="8229600" cy="563562"/>
          </a:xfrm>
        </p:spPr>
        <p:txBody>
          <a:bodyPr/>
          <a:lstStyle/>
          <a:p>
            <a:pPr eaLnBrk="1" hangingPunct="1">
              <a:defRPr/>
            </a:pPr>
            <a:r>
              <a:rPr lang="en-US" sz="4000" smtClean="0">
                <a:latin typeface="Times New Roman" pitchFamily="18" charset="0"/>
                <a:cs typeface="Times New Roman" pitchFamily="18" charset="0"/>
              </a:rPr>
              <a:t>Thành phần của trang HTML</a:t>
            </a:r>
          </a:p>
        </p:txBody>
      </p:sp>
      <p:sp>
        <p:nvSpPr>
          <p:cNvPr id="9221" name="Rectangle 3"/>
          <p:cNvSpPr>
            <a:spLocks noGrp="1" noChangeArrowheads="1"/>
          </p:cNvSpPr>
          <p:nvPr>
            <p:ph type="body" idx="1"/>
          </p:nvPr>
        </p:nvSpPr>
        <p:spPr>
          <a:xfrm>
            <a:off x="228600" y="914400"/>
            <a:ext cx="2133600" cy="533400"/>
          </a:xfrm>
        </p:spPr>
        <p:txBody>
          <a:bodyPr/>
          <a:lstStyle/>
          <a:p>
            <a:pPr marL="419100" indent="-419100" algn="just" eaLnBrk="1" hangingPunct="1">
              <a:lnSpc>
                <a:spcPct val="90000"/>
              </a:lnSpc>
              <a:buNone/>
            </a:pPr>
            <a:r>
              <a:rPr lang="en-US" smtClean="0">
                <a:solidFill>
                  <a:srgbClr val="FF0000"/>
                </a:solidFill>
                <a:latin typeface="Times New Roman" pitchFamily="18" charset="0"/>
                <a:cs typeface="Times New Roman" pitchFamily="18" charset="0"/>
              </a:rPr>
              <a:t>Ví dụ:</a:t>
            </a:r>
          </a:p>
        </p:txBody>
      </p:sp>
      <p:graphicFrame>
        <p:nvGraphicFramePr>
          <p:cNvPr id="4" name="Content Placeholder 3"/>
          <p:cNvGraphicFramePr>
            <a:graphicFrameLocks/>
          </p:cNvGraphicFramePr>
          <p:nvPr/>
        </p:nvGraphicFramePr>
        <p:xfrm>
          <a:off x="609600" y="1447801"/>
          <a:ext cx="7775576" cy="2377440"/>
        </p:xfrm>
        <a:graphic>
          <a:graphicData uri="http://schemas.openxmlformats.org/drawingml/2006/table">
            <a:tbl>
              <a:tblPr firstRow="1" bandRow="1">
                <a:tableStyleId>{5C22544A-7EE6-4342-B048-85BDC9FD1C3A}</a:tableStyleId>
              </a:tblPr>
              <a:tblGrid>
                <a:gridCol w="3887788"/>
                <a:gridCol w="3887788"/>
              </a:tblGrid>
              <a:tr h="394184">
                <a:tc>
                  <a:txBody>
                    <a:bodyPr/>
                    <a:lstStyle/>
                    <a:p>
                      <a:pPr algn="ctr"/>
                      <a:r>
                        <a:rPr lang="en-US" sz="2400" smtClean="0">
                          <a:latin typeface="Times New Roman" pitchFamily="18" charset="0"/>
                          <a:cs typeface="Times New Roman" pitchFamily="18" charset="0"/>
                        </a:rPr>
                        <a:t>Mã</a:t>
                      </a:r>
                      <a:r>
                        <a:rPr lang="en-US" sz="2400" baseline="0" smtClean="0">
                          <a:latin typeface="Times New Roman" pitchFamily="18" charset="0"/>
                          <a:cs typeface="Times New Roman" pitchFamily="18" charset="0"/>
                        </a:rPr>
                        <a:t> HTML</a:t>
                      </a:r>
                      <a:endParaRPr lang="en-US" sz="2400">
                        <a:latin typeface="Times New Roman" pitchFamily="18" charset="0"/>
                        <a:cs typeface="Times New Roman" pitchFamily="18" charset="0"/>
                      </a:endParaRPr>
                    </a:p>
                  </a:txBody>
                  <a:tcPr/>
                </a:tc>
                <a:tc>
                  <a:txBody>
                    <a:bodyPr/>
                    <a:lstStyle/>
                    <a:p>
                      <a:pPr algn="ctr"/>
                      <a:r>
                        <a:rPr lang="en-US" sz="2400" smtClean="0">
                          <a:latin typeface="Times New Roman" pitchFamily="18" charset="0"/>
                          <a:cs typeface="Times New Roman" pitchFamily="18" charset="0"/>
                        </a:rPr>
                        <a:t>Hiển</a:t>
                      </a:r>
                      <a:r>
                        <a:rPr lang="en-US" sz="2400" baseline="0" smtClean="0">
                          <a:latin typeface="Times New Roman" pitchFamily="18" charset="0"/>
                          <a:cs typeface="Times New Roman" pitchFamily="18" charset="0"/>
                        </a:rPr>
                        <a:t> thị</a:t>
                      </a:r>
                      <a:endParaRPr lang="en-US" sz="2400">
                        <a:latin typeface="Times New Roman" pitchFamily="18" charset="0"/>
                        <a:cs typeface="Times New Roman" pitchFamily="18" charset="0"/>
                      </a:endParaRPr>
                    </a:p>
                  </a:txBody>
                  <a:tcPr/>
                </a:tc>
              </a:tr>
              <a:tr h="1891816">
                <a:tc>
                  <a:txBody>
                    <a:bodyPr/>
                    <a:lstStyle/>
                    <a:p>
                      <a:pPr>
                        <a:lnSpc>
                          <a:spcPct val="100000"/>
                        </a:lnSpc>
                        <a:spcBef>
                          <a:spcPts val="0"/>
                        </a:spcBef>
                        <a:spcAft>
                          <a:spcPts val="0"/>
                        </a:spcAft>
                      </a:pPr>
                      <a:r>
                        <a:rPr lang="en-US" sz="2000" smtClean="0">
                          <a:latin typeface="Times New Roman" pitchFamily="18" charset="0"/>
                          <a:cs typeface="Times New Roman" pitchFamily="18" charset="0"/>
                        </a:rPr>
                        <a:t>&lt;font FACE=‘Arial’ Size=‘3’&gt;	Hello</a:t>
                      </a:r>
                    </a:p>
                    <a:p>
                      <a:pPr>
                        <a:lnSpc>
                          <a:spcPct val="100000"/>
                        </a:lnSpc>
                        <a:spcBef>
                          <a:spcPts val="0"/>
                        </a:spcBef>
                        <a:spcAft>
                          <a:spcPts val="0"/>
                        </a:spcAft>
                      </a:pPr>
                      <a:r>
                        <a:rPr lang="en-US" sz="2000" smtClean="0">
                          <a:latin typeface="Times New Roman" pitchFamily="18" charset="0"/>
                          <a:cs typeface="Times New Roman" pitchFamily="18" charset="0"/>
                        </a:rPr>
                        <a:t>&lt;/font&gt;</a:t>
                      </a:r>
                    </a:p>
                    <a:p>
                      <a:pPr>
                        <a:lnSpc>
                          <a:spcPct val="100000"/>
                        </a:lnSpc>
                        <a:spcBef>
                          <a:spcPts val="0"/>
                        </a:spcBef>
                        <a:spcAft>
                          <a:spcPts val="0"/>
                        </a:spcAft>
                      </a:pPr>
                      <a:r>
                        <a:rPr lang="en-US" sz="2000" smtClean="0">
                          <a:latin typeface="Times New Roman" pitchFamily="18" charset="0"/>
                          <a:cs typeface="Times New Roman" pitchFamily="18" charset="0"/>
                        </a:rPr>
                        <a:t>&lt;font color=“Yellow” Size=“5”&gt;</a:t>
                      </a:r>
                    </a:p>
                    <a:p>
                      <a:pPr>
                        <a:lnSpc>
                          <a:spcPct val="100000"/>
                        </a:lnSpc>
                        <a:spcBef>
                          <a:spcPts val="0"/>
                        </a:spcBef>
                        <a:spcAft>
                          <a:spcPts val="0"/>
                        </a:spcAft>
                      </a:pPr>
                      <a:r>
                        <a:rPr lang="en-US" sz="2000" smtClean="0">
                          <a:latin typeface="Times New Roman" pitchFamily="18" charset="0"/>
                          <a:cs typeface="Times New Roman" pitchFamily="18" charset="0"/>
                        </a:rPr>
                        <a:t>	Danh</a:t>
                      </a:r>
                      <a:r>
                        <a:rPr lang="en-US" sz="2000" baseline="0" smtClean="0">
                          <a:latin typeface="Times New Roman" pitchFamily="18" charset="0"/>
                          <a:cs typeface="Times New Roman" pitchFamily="18" charset="0"/>
                        </a:rPr>
                        <a:t> sách</a:t>
                      </a:r>
                    </a:p>
                    <a:p>
                      <a:pPr>
                        <a:lnSpc>
                          <a:spcPct val="100000"/>
                        </a:lnSpc>
                        <a:spcBef>
                          <a:spcPts val="0"/>
                        </a:spcBef>
                        <a:spcAft>
                          <a:spcPts val="0"/>
                        </a:spcAft>
                      </a:pPr>
                      <a:r>
                        <a:rPr lang="en-US" sz="2000" baseline="0" smtClean="0">
                          <a:latin typeface="Times New Roman" pitchFamily="18" charset="0"/>
                          <a:cs typeface="Times New Roman" pitchFamily="18" charset="0"/>
                        </a:rPr>
                        <a:t>&lt;/font&gt;</a:t>
                      </a:r>
                      <a:endParaRPr lang="en-US" sz="2000">
                        <a:latin typeface="Times New Roman" pitchFamily="18" charset="0"/>
                        <a:cs typeface="Times New Roman" pitchFamily="18" charset="0"/>
                      </a:endParaRPr>
                    </a:p>
                  </a:txBody>
                  <a:tcPr/>
                </a:tc>
                <a:tc>
                  <a:txBody>
                    <a:bodyPr/>
                    <a:lstStyle/>
                    <a:p>
                      <a:pPr algn="ctr">
                        <a:lnSpc>
                          <a:spcPct val="150000"/>
                        </a:lnSpc>
                        <a:spcBef>
                          <a:spcPts val="0"/>
                        </a:spcBef>
                        <a:spcAft>
                          <a:spcPts val="0"/>
                        </a:spcAft>
                      </a:pPr>
                      <a:r>
                        <a:rPr lang="en-US" sz="2800" b="1" smtClean="0">
                          <a:latin typeface="Times New Roman" pitchFamily="18" charset="0"/>
                          <a:cs typeface="Times New Roman" pitchFamily="18" charset="0"/>
                        </a:rPr>
                        <a:t>Hello</a:t>
                      </a:r>
                    </a:p>
                    <a:p>
                      <a:pPr algn="ctr">
                        <a:lnSpc>
                          <a:spcPct val="150000"/>
                        </a:lnSpc>
                        <a:spcBef>
                          <a:spcPts val="0"/>
                        </a:spcBef>
                        <a:spcAft>
                          <a:spcPts val="0"/>
                        </a:spcAft>
                      </a:pPr>
                      <a:r>
                        <a:rPr lang="en-US" sz="3600" b="1" smtClean="0">
                          <a:solidFill>
                            <a:srgbClr val="FFFF00"/>
                          </a:solidFill>
                          <a:latin typeface="Times New Roman" pitchFamily="18" charset="0"/>
                          <a:cs typeface="Times New Roman" pitchFamily="18" charset="0"/>
                        </a:rPr>
                        <a:t>Danh sách</a:t>
                      </a:r>
                      <a:endParaRPr lang="en-US" sz="4000">
                        <a:solidFill>
                          <a:srgbClr val="FFFF00"/>
                        </a:solidFill>
                        <a:latin typeface="Times New Roman" pitchFamily="18" charset="0"/>
                        <a:cs typeface="Times New Roman" pitchFamily="18" charset="0"/>
                      </a:endParaRPr>
                    </a:p>
                  </a:txBody>
                  <a:tcPr/>
                </a:tc>
              </a:tr>
            </a:tbl>
          </a:graphicData>
        </a:graphic>
      </p:graphicFrame>
      <p:sp>
        <p:nvSpPr>
          <p:cNvPr id="6" name="Text Box 9"/>
          <p:cNvSpPr txBox="1">
            <a:spLocks noChangeArrowheads="1"/>
          </p:cNvSpPr>
          <p:nvPr/>
        </p:nvSpPr>
        <p:spPr bwMode="auto">
          <a:xfrm>
            <a:off x="304800" y="3810000"/>
            <a:ext cx="9220200" cy="2267800"/>
          </a:xfrm>
          <a:prstGeom prst="rect">
            <a:avLst/>
          </a:prstGeom>
          <a:noFill/>
          <a:ln w="9525">
            <a:noFill/>
            <a:miter lim="800000"/>
            <a:headEnd/>
            <a:tailEnd/>
          </a:ln>
          <a:effectLst/>
        </p:spPr>
        <p:txBody>
          <a:bodyPr wrap="square">
            <a:spAutoFit/>
          </a:bodyPr>
          <a:lstStyle/>
          <a:p>
            <a:pPr>
              <a:lnSpc>
                <a:spcPct val="150000"/>
              </a:lnSpc>
              <a:defRPr/>
            </a:pPr>
            <a:r>
              <a:rPr lang="en-US" sz="2800" b="1" i="1" u="sng">
                <a:solidFill>
                  <a:srgbClr val="0000CC"/>
                </a:solidFill>
                <a:latin typeface="Times New Roman" pitchFamily="18" charset="0"/>
                <a:cs typeface="Times New Roman" pitchFamily="18" charset="0"/>
              </a:rPr>
              <a:t>Lưu ý </a:t>
            </a:r>
            <a:r>
              <a:rPr lang="en-US" sz="2800" b="1" i="1" u="sng" smtClean="0">
                <a:solidFill>
                  <a:srgbClr val="0000CC"/>
                </a:solidFill>
                <a:latin typeface="Times New Roman" pitchFamily="18" charset="0"/>
                <a:cs typeface="Times New Roman" pitchFamily="18" charset="0"/>
              </a:rPr>
              <a:t>:</a:t>
            </a:r>
            <a:endParaRPr lang="en-US" sz="2800" b="1" i="1" u="sng">
              <a:solidFill>
                <a:srgbClr val="0000CC"/>
              </a:solidFill>
              <a:latin typeface="Times New Roman" pitchFamily="18" charset="0"/>
              <a:cs typeface="Times New Roman" pitchFamily="18" charset="0"/>
            </a:endParaRPr>
          </a:p>
          <a:p>
            <a:pPr>
              <a:lnSpc>
                <a:spcPct val="150000"/>
              </a:lnSpc>
              <a:buFont typeface="Wingdings" pitchFamily="2" charset="2"/>
              <a:buChar char="ü"/>
              <a:defRPr/>
            </a:pPr>
            <a:r>
              <a:rPr lang="en-US" sz="2300">
                <a:latin typeface="Times New Roman" pitchFamily="18" charset="0"/>
                <a:cs typeface="Times New Roman" pitchFamily="18" charset="0"/>
              </a:rPr>
              <a:t> </a:t>
            </a:r>
            <a:r>
              <a:rPr lang="en-US" sz="2300" smtClean="0">
                <a:latin typeface="Times New Roman" pitchFamily="18" charset="0"/>
                <a:cs typeface="Times New Roman" pitchFamily="18" charset="0"/>
              </a:rPr>
              <a:t>Giá </a:t>
            </a:r>
            <a:r>
              <a:rPr lang="en-US" sz="2300">
                <a:latin typeface="Times New Roman" pitchFamily="18" charset="0"/>
                <a:cs typeface="Times New Roman" pitchFamily="18" charset="0"/>
              </a:rPr>
              <a:t>trị Thuộc tính của Thẻ nên đặt trong dấu nháy đơn hoặc nháy kép</a:t>
            </a:r>
          </a:p>
          <a:p>
            <a:pPr>
              <a:lnSpc>
                <a:spcPct val="150000"/>
              </a:lnSpc>
              <a:buFont typeface="Wingdings" pitchFamily="2" charset="2"/>
              <a:buChar char="ü"/>
              <a:defRPr/>
            </a:pPr>
            <a:r>
              <a:rPr lang="en-US" sz="2300">
                <a:latin typeface="Times New Roman" pitchFamily="18" charset="0"/>
                <a:cs typeface="Times New Roman" pitchFamily="18" charset="0"/>
              </a:rPr>
              <a:t> Không </a:t>
            </a:r>
            <a:r>
              <a:rPr lang="en-US" sz="2300" err="1">
                <a:latin typeface="Times New Roman" pitchFamily="18" charset="0"/>
                <a:cs typeface="Times New Roman" pitchFamily="18" charset="0"/>
              </a:rPr>
              <a:t>phân</a:t>
            </a:r>
            <a:r>
              <a:rPr lang="en-US" sz="2300">
                <a:latin typeface="Times New Roman" pitchFamily="18" charset="0"/>
                <a:cs typeface="Times New Roman" pitchFamily="18" charset="0"/>
              </a:rPr>
              <a:t> </a:t>
            </a:r>
            <a:r>
              <a:rPr lang="en-US" sz="2300" err="1">
                <a:latin typeface="Times New Roman" pitchFamily="18" charset="0"/>
                <a:cs typeface="Times New Roman" pitchFamily="18" charset="0"/>
              </a:rPr>
              <a:t>biệt</a:t>
            </a:r>
            <a:r>
              <a:rPr lang="en-US" sz="2300">
                <a:latin typeface="Times New Roman" pitchFamily="18" charset="0"/>
                <a:cs typeface="Times New Roman" pitchFamily="18" charset="0"/>
              </a:rPr>
              <a:t> </a:t>
            </a:r>
            <a:r>
              <a:rPr lang="en-US" sz="2300" err="1">
                <a:latin typeface="Times New Roman" pitchFamily="18" charset="0"/>
                <a:cs typeface="Times New Roman" pitchFamily="18" charset="0"/>
              </a:rPr>
              <a:t>chữ</a:t>
            </a:r>
            <a:r>
              <a:rPr lang="en-US" sz="2300">
                <a:latin typeface="Times New Roman" pitchFamily="18" charset="0"/>
                <a:cs typeface="Times New Roman" pitchFamily="18" charset="0"/>
              </a:rPr>
              <a:t> </a:t>
            </a:r>
            <a:r>
              <a:rPr lang="en-US" sz="2300" b="1">
                <a:solidFill>
                  <a:schemeClr val="accent2"/>
                </a:solidFill>
                <a:latin typeface="Times New Roman" pitchFamily="18" charset="0"/>
                <a:cs typeface="Times New Roman" pitchFamily="18" charset="0"/>
                <a:hlinkClick r:id="rId2"/>
              </a:rPr>
              <a:t>HOA</a:t>
            </a:r>
            <a:r>
              <a:rPr lang="en-US" sz="2300">
                <a:solidFill>
                  <a:schemeClr val="accent2"/>
                </a:solidFill>
                <a:latin typeface="Times New Roman" pitchFamily="18" charset="0"/>
                <a:cs typeface="Times New Roman" pitchFamily="18" charset="0"/>
              </a:rPr>
              <a:t> </a:t>
            </a:r>
            <a:r>
              <a:rPr lang="en-US" sz="2300" err="1">
                <a:latin typeface="Times New Roman" pitchFamily="18" charset="0"/>
                <a:cs typeface="Times New Roman" pitchFamily="18" charset="0"/>
              </a:rPr>
              <a:t>và</a:t>
            </a:r>
            <a:r>
              <a:rPr lang="en-US" sz="2300">
                <a:solidFill>
                  <a:schemeClr val="accent2"/>
                </a:solidFill>
                <a:latin typeface="Times New Roman" pitchFamily="18" charset="0"/>
                <a:cs typeface="Times New Roman" pitchFamily="18" charset="0"/>
              </a:rPr>
              <a:t> </a:t>
            </a:r>
            <a:r>
              <a:rPr lang="en-US" sz="2300" b="1" err="1">
                <a:solidFill>
                  <a:schemeClr val="tx2">
                    <a:lumMod val="75000"/>
                  </a:schemeClr>
                </a:solidFill>
                <a:latin typeface="Times New Roman" pitchFamily="18" charset="0"/>
                <a:cs typeface="Times New Roman" pitchFamily="18" charset="0"/>
                <a:hlinkClick r:id="rId3"/>
              </a:rPr>
              <a:t>thường</a:t>
            </a:r>
            <a:endParaRPr lang="en-US" sz="2300" b="1">
              <a:solidFill>
                <a:schemeClr val="tx2">
                  <a:lumMod val="75000"/>
                </a:schemeClr>
              </a:solidFill>
              <a:latin typeface="Times New Roman" pitchFamily="18" charset="0"/>
              <a:cs typeface="Times New Roman" pitchFamily="18" charset="0"/>
            </a:endParaRPr>
          </a:p>
          <a:p>
            <a:pPr>
              <a:lnSpc>
                <a:spcPct val="150000"/>
              </a:lnSpc>
              <a:buFont typeface="Wingdings" pitchFamily="2" charset="2"/>
              <a:buChar char="ü"/>
              <a:defRPr/>
            </a:pPr>
            <a:r>
              <a:rPr lang="en-US" sz="2300">
                <a:latin typeface="Times New Roman" pitchFamily="18" charset="0"/>
                <a:cs typeface="Times New Roman" pitchFamily="18" charset="0"/>
              </a:rPr>
              <a:t> Bỏ qua </a:t>
            </a:r>
            <a:r>
              <a:rPr lang="en-US" sz="2300" err="1">
                <a:latin typeface="Times New Roman" pitchFamily="18" charset="0"/>
                <a:cs typeface="Times New Roman" pitchFamily="18" charset="0"/>
              </a:rPr>
              <a:t>các</a:t>
            </a:r>
            <a:r>
              <a:rPr lang="en-US" sz="2300">
                <a:latin typeface="Times New Roman" pitchFamily="18" charset="0"/>
                <a:cs typeface="Times New Roman" pitchFamily="18" charset="0"/>
              </a:rPr>
              <a:t> </a:t>
            </a:r>
            <a:r>
              <a:rPr lang="en-US" sz="2300" b="1" err="1">
                <a:solidFill>
                  <a:schemeClr val="accent2"/>
                </a:solidFill>
                <a:latin typeface="Times New Roman" pitchFamily="18" charset="0"/>
                <a:cs typeface="Times New Roman" pitchFamily="18" charset="0"/>
                <a:hlinkClick r:id="rId4"/>
              </a:rPr>
              <a:t>khoảng</a:t>
            </a:r>
            <a:r>
              <a:rPr lang="en-US" sz="2300" b="1">
                <a:solidFill>
                  <a:schemeClr val="accent2"/>
                </a:solidFill>
                <a:latin typeface="Times New Roman" pitchFamily="18" charset="0"/>
                <a:cs typeface="Times New Roman" pitchFamily="18" charset="0"/>
                <a:hlinkClick r:id="rId4"/>
              </a:rPr>
              <a:t> </a:t>
            </a:r>
            <a:r>
              <a:rPr lang="en-US" sz="2300" b="1" err="1">
                <a:solidFill>
                  <a:schemeClr val="accent2"/>
                </a:solidFill>
                <a:latin typeface="Times New Roman" pitchFamily="18" charset="0"/>
                <a:cs typeface="Times New Roman" pitchFamily="18" charset="0"/>
                <a:hlinkClick r:id="rId4"/>
              </a:rPr>
              <a:t>trắng</a:t>
            </a:r>
            <a:r>
              <a:rPr lang="en-US" sz="2300" b="1">
                <a:solidFill>
                  <a:schemeClr val="accent2"/>
                </a:solidFill>
                <a:latin typeface="Times New Roman" pitchFamily="18" charset="0"/>
                <a:cs typeface="Times New Roman" pitchFamily="18" charset="0"/>
                <a:hlinkClick r:id="rId4"/>
              </a:rPr>
              <a:t> </a:t>
            </a:r>
            <a:r>
              <a:rPr lang="en-US" sz="2300" b="1" err="1">
                <a:solidFill>
                  <a:schemeClr val="accent2"/>
                </a:solidFill>
                <a:latin typeface="Times New Roman" pitchFamily="18" charset="0"/>
                <a:cs typeface="Times New Roman" pitchFamily="18" charset="0"/>
                <a:hlinkClick r:id="rId4"/>
              </a:rPr>
              <a:t>thừa</a:t>
            </a:r>
            <a:r>
              <a:rPr lang="en-US" sz="2300" b="1">
                <a:solidFill>
                  <a:schemeClr val="accent2"/>
                </a:solidFill>
                <a:latin typeface="Times New Roman" pitchFamily="18" charset="0"/>
                <a:cs typeface="Times New Roman" pitchFamily="18" charset="0"/>
                <a:hlinkClick r:id="rId4"/>
              </a:rPr>
              <a:t> </a:t>
            </a:r>
            <a:r>
              <a:rPr lang="en-US" sz="2300" b="1" err="1">
                <a:solidFill>
                  <a:schemeClr val="accent2"/>
                </a:solidFill>
                <a:latin typeface="Times New Roman" pitchFamily="18" charset="0"/>
                <a:cs typeface="Times New Roman" pitchFamily="18" charset="0"/>
                <a:hlinkClick r:id="rId4"/>
              </a:rPr>
              <a:t>và</a:t>
            </a:r>
            <a:r>
              <a:rPr lang="en-US" sz="2300" b="1">
                <a:solidFill>
                  <a:schemeClr val="accent2"/>
                </a:solidFill>
                <a:latin typeface="Times New Roman" pitchFamily="18" charset="0"/>
                <a:cs typeface="Times New Roman" pitchFamily="18" charset="0"/>
                <a:hlinkClick r:id="rId4"/>
              </a:rPr>
              <a:t> </a:t>
            </a:r>
            <a:r>
              <a:rPr lang="en-US" sz="2300" b="1" err="1">
                <a:solidFill>
                  <a:schemeClr val="accent2"/>
                </a:solidFill>
                <a:latin typeface="Times New Roman" pitchFamily="18" charset="0"/>
                <a:cs typeface="Times New Roman" pitchFamily="18" charset="0"/>
                <a:hlinkClick r:id="rId4"/>
              </a:rPr>
              <a:t>các</a:t>
            </a:r>
            <a:r>
              <a:rPr lang="en-US" sz="2300" b="1">
                <a:solidFill>
                  <a:schemeClr val="accent2"/>
                </a:solidFill>
                <a:latin typeface="Times New Roman" pitchFamily="18" charset="0"/>
                <a:cs typeface="Times New Roman" pitchFamily="18" charset="0"/>
                <a:hlinkClick r:id="rId4"/>
              </a:rPr>
              <a:t> </a:t>
            </a:r>
            <a:r>
              <a:rPr lang="en-US" sz="2300" b="1" err="1">
                <a:solidFill>
                  <a:schemeClr val="accent2"/>
                </a:solidFill>
                <a:latin typeface="Times New Roman" pitchFamily="18" charset="0"/>
                <a:cs typeface="Times New Roman" pitchFamily="18" charset="0"/>
                <a:hlinkClick r:id="rId4"/>
              </a:rPr>
              <a:t>dấu</a:t>
            </a:r>
            <a:r>
              <a:rPr lang="en-US" sz="2300" b="1">
                <a:solidFill>
                  <a:schemeClr val="accent2"/>
                </a:solidFill>
                <a:latin typeface="Times New Roman" pitchFamily="18" charset="0"/>
                <a:cs typeface="Times New Roman" pitchFamily="18" charset="0"/>
                <a:hlinkClick r:id="rId4"/>
              </a:rPr>
              <a:t> </a:t>
            </a:r>
            <a:r>
              <a:rPr lang="en-US" sz="2300" b="1" err="1">
                <a:solidFill>
                  <a:schemeClr val="accent2"/>
                </a:solidFill>
                <a:latin typeface="Times New Roman" pitchFamily="18" charset="0"/>
                <a:cs typeface="Times New Roman" pitchFamily="18" charset="0"/>
                <a:hlinkClick r:id="rId4"/>
              </a:rPr>
              <a:t>ngắt</a:t>
            </a:r>
            <a:r>
              <a:rPr lang="en-US" sz="2300" b="1">
                <a:solidFill>
                  <a:schemeClr val="accent2"/>
                </a:solidFill>
                <a:latin typeface="Times New Roman" pitchFamily="18" charset="0"/>
                <a:cs typeface="Times New Roman" pitchFamily="18" charset="0"/>
                <a:hlinkClick r:id="rId4"/>
              </a:rPr>
              <a:t> dòng, xuống dòng</a:t>
            </a:r>
            <a:r>
              <a:rPr lang="en-US" sz="2300" b="1">
                <a:solidFill>
                  <a:schemeClr val="accent2"/>
                </a:solidFill>
                <a:latin typeface="Times New Roman" pitchFamily="18" charset="0"/>
                <a:cs typeface="Times New Roman" pitchFamily="18" charset="0"/>
              </a:rPr>
              <a:t> </a:t>
            </a:r>
          </a:p>
        </p:txBody>
      </p:sp>
    </p:spTree>
    <p:extLst>
      <p:ext uri="{BB962C8B-B14F-4D97-AF65-F5344CB8AC3E}">
        <p14:creationId xmlns:p14="http://schemas.microsoft.com/office/powerpoint/2010/main" val="38369259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457200" y="76200"/>
            <a:ext cx="8229600" cy="563562"/>
          </a:xfrm>
        </p:spPr>
        <p:txBody>
          <a:bodyPr/>
          <a:lstStyle/>
          <a:p>
            <a:pPr eaLnBrk="1" hangingPunct="1">
              <a:defRPr/>
            </a:pPr>
            <a:r>
              <a:rPr lang="en-US" sz="4000" smtClean="0">
                <a:latin typeface="Times New Roman" pitchFamily="18" charset="0"/>
                <a:cs typeface="Times New Roman" pitchFamily="18" charset="0"/>
              </a:rPr>
              <a:t>Phân loại Tag (Thẻ)</a:t>
            </a:r>
          </a:p>
        </p:txBody>
      </p:sp>
      <p:graphicFrame>
        <p:nvGraphicFramePr>
          <p:cNvPr id="6" name="Table 5"/>
          <p:cNvGraphicFramePr>
            <a:graphicFrameLocks noGrp="1"/>
          </p:cNvGraphicFramePr>
          <p:nvPr/>
        </p:nvGraphicFramePr>
        <p:xfrm>
          <a:off x="457200" y="1143000"/>
          <a:ext cx="8305800" cy="2343573"/>
        </p:xfrm>
        <a:graphic>
          <a:graphicData uri="http://schemas.openxmlformats.org/drawingml/2006/table">
            <a:tbl>
              <a:tblPr firstRow="1" bandRow="1">
                <a:tableStyleId>{5C22544A-7EE6-4342-B048-85BDC9FD1C3A}</a:tableStyleId>
              </a:tblPr>
              <a:tblGrid>
                <a:gridCol w="2768600"/>
                <a:gridCol w="2768600"/>
                <a:gridCol w="2768600"/>
              </a:tblGrid>
              <a:tr h="575733">
                <a:tc>
                  <a:txBody>
                    <a:bodyPr/>
                    <a:lstStyle/>
                    <a:p>
                      <a:pPr algn="ctr"/>
                      <a:r>
                        <a:rPr lang="en-US" sz="2800" smtClean="0">
                          <a:latin typeface="Times New Roman" pitchFamily="18" charset="0"/>
                          <a:cs typeface="Times New Roman" pitchFamily="18" charset="0"/>
                        </a:rPr>
                        <a:t>Loại</a:t>
                      </a:r>
                      <a:endParaRPr lang="en-US" sz="2800">
                        <a:latin typeface="Times New Roman" pitchFamily="18" charset="0"/>
                        <a:cs typeface="Times New Roman" pitchFamily="18" charset="0"/>
                      </a:endParaRPr>
                    </a:p>
                  </a:txBody>
                  <a:tcPr/>
                </a:tc>
                <a:tc>
                  <a:txBody>
                    <a:bodyPr/>
                    <a:lstStyle/>
                    <a:p>
                      <a:pPr algn="ctr"/>
                      <a:r>
                        <a:rPr lang="en-US" sz="2800" smtClean="0">
                          <a:latin typeface="Times New Roman" pitchFamily="18" charset="0"/>
                          <a:cs typeface="Times New Roman" pitchFamily="18" charset="0"/>
                        </a:rPr>
                        <a:t>Mô</a:t>
                      </a:r>
                      <a:r>
                        <a:rPr lang="en-US" sz="2800" baseline="0" smtClean="0">
                          <a:latin typeface="Times New Roman" pitchFamily="18" charset="0"/>
                          <a:cs typeface="Times New Roman" pitchFamily="18" charset="0"/>
                        </a:rPr>
                        <a:t> tả</a:t>
                      </a:r>
                      <a:endParaRPr lang="en-US" sz="2800">
                        <a:latin typeface="Times New Roman" pitchFamily="18" charset="0"/>
                        <a:cs typeface="Times New Roman" pitchFamily="18" charset="0"/>
                      </a:endParaRPr>
                    </a:p>
                  </a:txBody>
                  <a:tcPr/>
                </a:tc>
                <a:tc>
                  <a:txBody>
                    <a:bodyPr/>
                    <a:lstStyle/>
                    <a:p>
                      <a:pPr algn="ctr"/>
                      <a:r>
                        <a:rPr lang="en-US" sz="2800" smtClean="0">
                          <a:latin typeface="Times New Roman" pitchFamily="18" charset="0"/>
                          <a:cs typeface="Times New Roman" pitchFamily="18" charset="0"/>
                        </a:rPr>
                        <a:t>Ví</a:t>
                      </a:r>
                      <a:r>
                        <a:rPr lang="en-US" sz="2800" baseline="0" smtClean="0">
                          <a:latin typeface="Times New Roman" pitchFamily="18" charset="0"/>
                          <a:cs typeface="Times New Roman" pitchFamily="18" charset="0"/>
                        </a:rPr>
                        <a:t> dụ</a:t>
                      </a:r>
                      <a:endParaRPr lang="en-US" sz="2800">
                        <a:latin typeface="Times New Roman" pitchFamily="18" charset="0"/>
                        <a:cs typeface="Times New Roman" pitchFamily="18" charset="0"/>
                      </a:endParaRPr>
                    </a:p>
                  </a:txBody>
                  <a:tcPr/>
                </a:tc>
              </a:tr>
              <a:tr h="778933">
                <a:tc>
                  <a:txBody>
                    <a:bodyPr/>
                    <a:lstStyle/>
                    <a:p>
                      <a:r>
                        <a:rPr lang="en-US" sz="2600" b="1" smtClean="0">
                          <a:latin typeface="Times New Roman" pitchFamily="18" charset="0"/>
                          <a:cs typeface="Times New Roman" pitchFamily="18" charset="0"/>
                        </a:rPr>
                        <a:t>Tag bình</a:t>
                      </a:r>
                      <a:r>
                        <a:rPr lang="en-US" sz="2600" b="1" baseline="0" smtClean="0">
                          <a:latin typeface="Times New Roman" pitchFamily="18" charset="0"/>
                          <a:cs typeface="Times New Roman" pitchFamily="18" charset="0"/>
                        </a:rPr>
                        <a:t> thường</a:t>
                      </a:r>
                      <a:endParaRPr lang="en-US" sz="2600" b="1">
                        <a:latin typeface="Times New Roman" pitchFamily="18" charset="0"/>
                        <a:cs typeface="Times New Roman" pitchFamily="18" charset="0"/>
                      </a:endParaRPr>
                    </a:p>
                  </a:txBody>
                  <a:tcPr/>
                </a:tc>
                <a:tc>
                  <a:txBody>
                    <a:bodyPr/>
                    <a:lstStyle/>
                    <a:p>
                      <a:r>
                        <a:rPr lang="en-US" sz="2600" smtClean="0">
                          <a:latin typeface="Times New Roman" pitchFamily="18" charset="0"/>
                          <a:cs typeface="Times New Roman" pitchFamily="18" charset="0"/>
                        </a:rPr>
                        <a:t>Mở,</a:t>
                      </a:r>
                      <a:r>
                        <a:rPr lang="en-US" sz="2600" baseline="0" smtClean="0">
                          <a:latin typeface="Times New Roman" pitchFamily="18" charset="0"/>
                          <a:cs typeface="Times New Roman" pitchFamily="18" charset="0"/>
                        </a:rPr>
                        <a:t> đóng và các thuộc tính</a:t>
                      </a:r>
                      <a:endParaRPr lang="en-US" sz="2600">
                        <a:latin typeface="Times New Roman" pitchFamily="18" charset="0"/>
                        <a:cs typeface="Times New Roman" pitchFamily="18" charset="0"/>
                      </a:endParaRPr>
                    </a:p>
                  </a:txBody>
                  <a:tcPr/>
                </a:tc>
                <a:tc>
                  <a:txBody>
                    <a:bodyPr/>
                    <a:lstStyle/>
                    <a:p>
                      <a:r>
                        <a:rPr lang="en-US" sz="2600" smtClean="0">
                          <a:latin typeface="Times New Roman" pitchFamily="18" charset="0"/>
                          <a:cs typeface="Times New Roman" pitchFamily="18" charset="0"/>
                        </a:rPr>
                        <a:t>&lt;p align= “left”&gt;</a:t>
                      </a:r>
                    </a:p>
                    <a:p>
                      <a:r>
                        <a:rPr lang="en-US" sz="2600" smtClean="0">
                          <a:latin typeface="Times New Roman" pitchFamily="18" charset="0"/>
                          <a:cs typeface="Times New Roman" pitchFamily="18" charset="0"/>
                        </a:rPr>
                        <a:t>…&lt;/p&gt;</a:t>
                      </a:r>
                      <a:endParaRPr lang="en-US" sz="2600">
                        <a:latin typeface="Times New Roman" pitchFamily="18" charset="0"/>
                        <a:cs typeface="Times New Roman" pitchFamily="18" charset="0"/>
                      </a:endParaRPr>
                    </a:p>
                  </a:txBody>
                  <a:tcPr/>
                </a:tc>
              </a:tr>
              <a:tr h="778933">
                <a:tc>
                  <a:txBody>
                    <a:bodyPr/>
                    <a:lstStyle/>
                    <a:p>
                      <a:r>
                        <a:rPr lang="en-US" sz="2600" b="1" smtClean="0">
                          <a:latin typeface="Times New Roman" pitchFamily="18" charset="0"/>
                          <a:cs typeface="Times New Roman" pitchFamily="18" charset="0"/>
                        </a:rPr>
                        <a:t>Tag rỗng</a:t>
                      </a:r>
                      <a:endParaRPr lang="en-US" sz="2600" b="1">
                        <a:latin typeface="Times New Roman" pitchFamily="18" charset="0"/>
                        <a:cs typeface="Times New Roman" pitchFamily="18" charset="0"/>
                      </a:endParaRPr>
                    </a:p>
                  </a:txBody>
                  <a:tcPr/>
                </a:tc>
                <a:tc>
                  <a:txBody>
                    <a:bodyPr/>
                    <a:lstStyle/>
                    <a:p>
                      <a:r>
                        <a:rPr lang="en-US" sz="2600" smtClean="0">
                          <a:latin typeface="Times New Roman" pitchFamily="18" charset="0"/>
                          <a:cs typeface="Times New Roman" pitchFamily="18" charset="0"/>
                        </a:rPr>
                        <a:t>Chỉ</a:t>
                      </a:r>
                      <a:r>
                        <a:rPr lang="en-US" sz="2600" baseline="0" smtClean="0">
                          <a:latin typeface="Times New Roman" pitchFamily="18" charset="0"/>
                          <a:cs typeface="Times New Roman" pitchFamily="18" charset="0"/>
                        </a:rPr>
                        <a:t> có mở mà không đóng</a:t>
                      </a:r>
                      <a:endParaRPr lang="en-US" sz="2600">
                        <a:latin typeface="Times New Roman" pitchFamily="18" charset="0"/>
                        <a:cs typeface="Times New Roman" pitchFamily="18" charset="0"/>
                      </a:endParaRPr>
                    </a:p>
                  </a:txBody>
                  <a:tcPr/>
                </a:tc>
                <a:tc>
                  <a:txBody>
                    <a:bodyPr/>
                    <a:lstStyle/>
                    <a:p>
                      <a:r>
                        <a:rPr lang="en-US" sz="2600" smtClean="0">
                          <a:latin typeface="Times New Roman" pitchFamily="18" charset="0"/>
                          <a:cs typeface="Times New Roman" pitchFamily="18" charset="0"/>
                        </a:rPr>
                        <a:t>&lt;br&gt;,</a:t>
                      </a:r>
                      <a:r>
                        <a:rPr lang="en-US" sz="2600" baseline="0" smtClean="0">
                          <a:latin typeface="Times New Roman" pitchFamily="18" charset="0"/>
                          <a:cs typeface="Times New Roman" pitchFamily="18" charset="0"/>
                        </a:rPr>
                        <a:t> &lt;hr&gt;</a:t>
                      </a:r>
                      <a:endParaRPr lang="en-US" sz="2600">
                        <a:latin typeface="Times New Roman" pitchFamily="18" charset="0"/>
                        <a:cs typeface="Times New Roman" pitchFamily="18" charset="0"/>
                      </a:endParaRPr>
                    </a:p>
                  </a:txBody>
                  <a:tcPr/>
                </a:tc>
              </a:tr>
            </a:tbl>
          </a:graphicData>
        </a:graphic>
      </p:graphicFrame>
      <p:sp>
        <p:nvSpPr>
          <p:cNvPr id="9" name="Rectangle 8"/>
          <p:cNvSpPr/>
          <p:nvPr/>
        </p:nvSpPr>
        <p:spPr>
          <a:xfrm rot="20107696">
            <a:off x="762000" y="4343400"/>
            <a:ext cx="3657600" cy="923330"/>
          </a:xfrm>
          <a:prstGeom prst="rect">
            <a:avLst/>
          </a:prstGeom>
          <a:noFill/>
        </p:spPr>
        <p:txBody>
          <a:bodyPr wrap="square" lIns="91440" tIns="45720" rIns="91440" bIns="45720">
            <a:spAutoFit/>
          </a:bodyPr>
          <a:lstStyle/>
          <a:p>
            <a:pPr algn="ctr"/>
            <a:r>
              <a:rPr lang="en-US" sz="54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HTML</a:t>
            </a:r>
            <a:endParaRPr lang="en-US" sz="54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0" name="Rectangle 9"/>
          <p:cNvSpPr/>
          <p:nvPr/>
        </p:nvSpPr>
        <p:spPr>
          <a:xfrm rot="20128485">
            <a:off x="2922238" y="4222672"/>
            <a:ext cx="3657600" cy="923330"/>
          </a:xfrm>
          <a:prstGeom prst="rect">
            <a:avLst/>
          </a:prstGeom>
          <a:noFill/>
        </p:spPr>
        <p:txBody>
          <a:bodyPr wrap="square" lIns="91440" tIns="45720" rIns="91440" bIns="45720">
            <a:spAutoFit/>
          </a:bodyPr>
          <a:lstStyle/>
          <a:p>
            <a:pPr algn="ctr"/>
            <a:r>
              <a:rPr lang="en-US" sz="54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tag</a:t>
            </a:r>
            <a:endParaRPr lang="en-US" sz="54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231903590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Cú pháp chung của Tag (Thẻ)</a:t>
            </a:r>
          </a:p>
        </p:txBody>
      </p:sp>
      <p:sp>
        <p:nvSpPr>
          <p:cNvPr id="14341" name="Rectangle 3"/>
          <p:cNvSpPr>
            <a:spLocks noGrp="1" noChangeArrowheads="1"/>
          </p:cNvSpPr>
          <p:nvPr>
            <p:ph type="body" idx="1"/>
          </p:nvPr>
        </p:nvSpPr>
        <p:spPr>
          <a:xfrm>
            <a:off x="457200" y="900113"/>
            <a:ext cx="8229600" cy="4662487"/>
          </a:xfrm>
        </p:spPr>
        <p:txBody>
          <a:bodyPr/>
          <a:lstStyle/>
          <a:p>
            <a:pPr algn="just" eaLnBrk="1" hangingPunct="1">
              <a:lnSpc>
                <a:spcPct val="90000"/>
              </a:lnSpc>
            </a:pPr>
            <a:r>
              <a:rPr lang="en-US" sz="2400" b="0" smtClean="0">
                <a:latin typeface="Times New Roman" pitchFamily="18" charset="0"/>
                <a:cs typeface="Times New Roman" pitchFamily="18" charset="0"/>
              </a:rPr>
              <a:t>Tên tag không phân biệt chữ hoa chữ thường nhưng nên dùng chữ thường</a:t>
            </a:r>
          </a:p>
          <a:p>
            <a:pPr algn="just" eaLnBrk="1" hangingPunct="1">
              <a:lnSpc>
                <a:spcPct val="90000"/>
              </a:lnSpc>
            </a:pPr>
            <a:r>
              <a:rPr lang="en-US" sz="2400" b="0" smtClean="0">
                <a:latin typeface="Times New Roman" pitchFamily="18" charset="0"/>
                <a:cs typeface="Times New Roman" pitchFamily="18" charset="0"/>
              </a:rPr>
              <a:t>Trong quá trình đọc trang web hiển thị, trình duyệt sẽ </a:t>
            </a:r>
            <a:r>
              <a:rPr lang="en-US" sz="2400" b="0" smtClean="0">
                <a:solidFill>
                  <a:srgbClr val="800000"/>
                </a:solidFill>
                <a:latin typeface="Times New Roman" pitchFamily="18" charset="0"/>
                <a:cs typeface="Times New Roman" pitchFamily="18" charset="0"/>
              </a:rPr>
              <a:t>bỏ qua các khoảng trắng thừa</a:t>
            </a:r>
            <a:r>
              <a:rPr lang="en-US" sz="2400" b="0" smtClean="0">
                <a:latin typeface="Times New Roman" pitchFamily="18" charset="0"/>
                <a:cs typeface="Times New Roman" pitchFamily="18" charset="0"/>
              </a:rPr>
              <a:t> (nó chỉ nhận 01 khoảng trắng) và các dấu ngắt dòng giữa các đoạn văn bản và các tag</a:t>
            </a:r>
          </a:p>
          <a:p>
            <a:pPr algn="just" eaLnBrk="1" hangingPunct="1">
              <a:lnSpc>
                <a:spcPct val="90000"/>
              </a:lnSpc>
            </a:pPr>
            <a:r>
              <a:rPr lang="en-US" sz="2400" b="0" smtClean="0">
                <a:latin typeface="Times New Roman" pitchFamily="18" charset="0"/>
                <a:cs typeface="Times New Roman" pitchFamily="18" charset="0"/>
              </a:rPr>
              <a:t>Tag không có nội dung gọi là tag rỗng (empty) và thường loại tag này không có tag đóng. </a:t>
            </a:r>
            <a:r>
              <a:rPr lang="en-US" sz="2400" b="0" smtClean="0">
                <a:solidFill>
                  <a:srgbClr val="FF0000"/>
                </a:solidFill>
                <a:latin typeface="Times New Roman" pitchFamily="18" charset="0"/>
                <a:cs typeface="Times New Roman" pitchFamily="18" charset="0"/>
              </a:rPr>
              <a:t>Ví dụ: </a:t>
            </a:r>
            <a:r>
              <a:rPr lang="en-US" sz="2400" b="0" smtClean="0">
                <a:latin typeface="Times New Roman" pitchFamily="18" charset="0"/>
                <a:cs typeface="Times New Roman" pitchFamily="18" charset="0"/>
              </a:rPr>
              <a:t>như tag &lt;img&gt;, &lt;link&gt;, … do đó cú pháp của tag rỗng được viết như sau:</a:t>
            </a:r>
          </a:p>
          <a:p>
            <a:pPr algn="just" eaLnBrk="1" hangingPunct="1">
              <a:lnSpc>
                <a:spcPct val="90000"/>
              </a:lnSpc>
            </a:pPr>
            <a:endParaRPr lang="en-US" sz="2400" b="0" smtClean="0">
              <a:latin typeface="Times New Roman" pitchFamily="18" charset="0"/>
              <a:cs typeface="Times New Roman" pitchFamily="18" charset="0"/>
            </a:endParaRPr>
          </a:p>
          <a:p>
            <a:pPr algn="just" eaLnBrk="1" hangingPunct="1">
              <a:lnSpc>
                <a:spcPct val="90000"/>
              </a:lnSpc>
            </a:pPr>
            <a:endParaRPr lang="en-US" sz="2400" b="0" smtClean="0">
              <a:latin typeface="Times New Roman" pitchFamily="18" charset="0"/>
              <a:cs typeface="Times New Roman" pitchFamily="18" charset="0"/>
            </a:endParaRPr>
          </a:p>
          <a:p>
            <a:pPr algn="just" eaLnBrk="1" hangingPunct="1">
              <a:lnSpc>
                <a:spcPct val="90000"/>
              </a:lnSpc>
            </a:pPr>
            <a:r>
              <a:rPr lang="en-US" sz="2400" b="0" smtClean="0">
                <a:latin typeface="Times New Roman" pitchFamily="18" charset="0"/>
                <a:cs typeface="Times New Roman" pitchFamily="18" charset="0"/>
              </a:rPr>
              <a:t>Thuộc tính của tag sẽ giúp chúng ta bổ sung nhiều thông tin cho nội dung như màu chữ, kiểu chữ, kích thước …</a:t>
            </a:r>
          </a:p>
          <a:p>
            <a:pPr algn="just" eaLnBrk="1" hangingPunct="1">
              <a:lnSpc>
                <a:spcPct val="90000"/>
              </a:lnSpc>
            </a:pPr>
            <a:r>
              <a:rPr lang="en-US" sz="2400" b="0" smtClean="0">
                <a:latin typeface="Times New Roman" pitchFamily="18" charset="0"/>
                <a:cs typeface="Times New Roman" pitchFamily="18" charset="0"/>
              </a:rPr>
              <a:t>Một tag có thể có nhiều thuộc tính hay không có thuộc tính nào. Trong đó, một thuộc tính có thể có nhiều thuộc tính con, mỗi thuộc tính con cách nhau bởi dấu “;”</a:t>
            </a:r>
          </a:p>
          <a:p>
            <a:pPr algn="just" eaLnBrk="1" hangingPunct="1">
              <a:lnSpc>
                <a:spcPct val="90000"/>
              </a:lnSpc>
            </a:pPr>
            <a:endParaRPr lang="en-US" sz="2400" b="0" smtClean="0">
              <a:latin typeface="Times New Roman" pitchFamily="18" charset="0"/>
              <a:cs typeface="Times New Roman" pitchFamily="18" charset="0"/>
            </a:endParaRPr>
          </a:p>
          <a:p>
            <a:pPr algn="just" eaLnBrk="1" hangingPunct="1">
              <a:lnSpc>
                <a:spcPct val="90000"/>
              </a:lnSpc>
            </a:pPr>
            <a:endParaRPr lang="en-US" sz="2400" b="0" smtClean="0">
              <a:latin typeface="Times New Roman" pitchFamily="18" charset="0"/>
              <a:cs typeface="Times New Roman" pitchFamily="18" charset="0"/>
            </a:endParaRPr>
          </a:p>
        </p:txBody>
      </p:sp>
      <p:pic>
        <p:nvPicPr>
          <p:cNvPr id="14342" name="Picture 4"/>
          <p:cNvPicPr>
            <a:picLocks noChangeAspect="1" noChangeArrowheads="1"/>
          </p:cNvPicPr>
          <p:nvPr/>
        </p:nvPicPr>
        <p:blipFill>
          <a:blip r:embed="rId2"/>
          <a:srcRect/>
          <a:stretch>
            <a:fillRect/>
          </a:stretch>
        </p:blipFill>
        <p:spPr bwMode="auto">
          <a:xfrm>
            <a:off x="1295400" y="3798087"/>
            <a:ext cx="6781800" cy="621513"/>
          </a:xfrm>
          <a:prstGeom prst="rect">
            <a:avLst/>
          </a:prstGeom>
          <a:noFill/>
          <a:ln w="9525">
            <a:noFill/>
            <a:miter lim="800000"/>
            <a:headEnd/>
            <a:tailEnd/>
          </a:ln>
        </p:spPr>
      </p:pic>
    </p:spTree>
    <p:extLst>
      <p:ext uri="{BB962C8B-B14F-4D97-AF65-F5344CB8AC3E}">
        <p14:creationId xmlns:p14="http://schemas.microsoft.com/office/powerpoint/2010/main" val="427612059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8"/>
          <p:cNvGrpSpPr>
            <a:grpSpLocks/>
          </p:cNvGrpSpPr>
          <p:nvPr/>
        </p:nvGrpSpPr>
        <p:grpSpPr bwMode="auto">
          <a:xfrm>
            <a:off x="1524000" y="1501709"/>
            <a:ext cx="5944291" cy="936691"/>
            <a:chOff x="1344" y="1584"/>
            <a:chExt cx="3015" cy="437"/>
          </a:xfrm>
        </p:grpSpPr>
        <p:sp>
          <p:nvSpPr>
            <p:cNvPr id="87093" name="AutoShape 53"/>
            <p:cNvSpPr>
              <a:spLocks noChangeArrowheads="1"/>
            </p:cNvSpPr>
            <p:nvPr/>
          </p:nvSpPr>
          <p:spPr bwMode="gray">
            <a:xfrm>
              <a:off x="1584" y="1659"/>
              <a:ext cx="2736" cy="288"/>
            </a:xfrm>
            <a:prstGeom prst="roundRect">
              <a:avLst>
                <a:gd name="adj" fmla="val 16667"/>
              </a:avLst>
            </a:prstGeom>
            <a:gradFill rotWithShape="1">
              <a:gsLst>
                <a:gs pos="0">
                  <a:schemeClr val="hlink">
                    <a:gamma/>
                    <a:tint val="21176"/>
                    <a:invGamma/>
                  </a:schemeClr>
                </a:gs>
                <a:gs pos="100000">
                  <a:schemeClr val="hlink"/>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sz="2800">
                <a:latin typeface="Arno Pro Smbd" pitchFamily="18" charset="0"/>
              </a:endParaRPr>
            </a:p>
          </p:txBody>
        </p:sp>
        <p:sp>
          <p:nvSpPr>
            <p:cNvPr id="87094" name="AutoShape 54"/>
            <p:cNvSpPr>
              <a:spLocks noChangeArrowheads="1"/>
            </p:cNvSpPr>
            <p:nvPr/>
          </p:nvSpPr>
          <p:spPr bwMode="gray">
            <a:xfrm>
              <a:off x="1344" y="158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800">
                <a:latin typeface="Arno Pro Smbd" pitchFamily="18" charset="0"/>
              </a:endParaRPr>
            </a:p>
          </p:txBody>
        </p:sp>
        <p:sp>
          <p:nvSpPr>
            <p:cNvPr id="87095" name="Text Box 55"/>
            <p:cNvSpPr txBox="1">
              <a:spLocks noChangeArrowheads="1"/>
            </p:cNvSpPr>
            <p:nvPr/>
          </p:nvSpPr>
          <p:spPr bwMode="gray">
            <a:xfrm>
              <a:off x="1815" y="1694"/>
              <a:ext cx="2544" cy="244"/>
            </a:xfrm>
            <a:prstGeom prst="rect">
              <a:avLst/>
            </a:prstGeom>
            <a:noFill/>
            <a:ln w="9525" algn="ctr">
              <a:noFill/>
              <a:miter lim="800000"/>
              <a:headEnd/>
              <a:tailEnd/>
            </a:ln>
            <a:effectLst/>
          </p:spPr>
          <p:txBody>
            <a:bodyPr wrap="square">
              <a:spAutoFit/>
            </a:bodyPr>
            <a:lstStyle/>
            <a:p>
              <a:pPr eaLnBrk="0" hangingPunct="0"/>
              <a:r>
                <a:rPr lang="en-US" sz="2800" b="1" smtClean="0">
                  <a:solidFill>
                    <a:srgbClr val="000000"/>
                  </a:solidFill>
                  <a:latin typeface="Arno Pro Smbd" pitchFamily="18" charset="0"/>
                </a:rPr>
                <a:t>Cấu trúc 1 tài liệu HTML</a:t>
              </a:r>
              <a:endParaRPr lang="en-US" sz="2800" b="1">
                <a:solidFill>
                  <a:srgbClr val="000000"/>
                </a:solidFill>
                <a:latin typeface="Arno Pro Smbd" pitchFamily="18" charset="0"/>
              </a:endParaRPr>
            </a:p>
          </p:txBody>
        </p:sp>
        <p:sp>
          <p:nvSpPr>
            <p:cNvPr id="87096" name="Text Box 56"/>
            <p:cNvSpPr txBox="1">
              <a:spLocks noChangeArrowheads="1"/>
            </p:cNvSpPr>
            <p:nvPr/>
          </p:nvSpPr>
          <p:spPr bwMode="gray">
            <a:xfrm>
              <a:off x="1441" y="1691"/>
              <a:ext cx="228" cy="330"/>
            </a:xfrm>
            <a:prstGeom prst="rect">
              <a:avLst/>
            </a:prstGeom>
            <a:noFill/>
            <a:ln w="9525" algn="ctr">
              <a:noFill/>
              <a:miter lim="800000"/>
              <a:headEnd/>
              <a:tailEnd/>
            </a:ln>
            <a:effectLst/>
          </p:spPr>
          <p:txBody>
            <a:bodyPr wrap="none">
              <a:spAutoFit/>
            </a:bodyPr>
            <a:lstStyle/>
            <a:p>
              <a:pPr algn="ctr" eaLnBrk="0" hangingPunct="0"/>
              <a:r>
                <a:rPr lang="en-US" sz="2800">
                  <a:solidFill>
                    <a:schemeClr val="bg1"/>
                  </a:solidFill>
                  <a:latin typeface="Arno Pro Smbd" pitchFamily="18" charset="0"/>
                </a:rPr>
                <a:t>2</a:t>
              </a:r>
            </a:p>
          </p:txBody>
        </p:sp>
      </p:grpSp>
      <p:sp>
        <p:nvSpPr>
          <p:cNvPr id="7" name="Rectangle 2"/>
          <p:cNvSpPr>
            <a:spLocks noGrp="1" noChangeArrowheads="1"/>
          </p:cNvSpPr>
          <p:nvPr>
            <p:ph type="title"/>
          </p:nvPr>
        </p:nvSpPr>
        <p:spPr>
          <a:xfrm>
            <a:off x="457200" y="76200"/>
            <a:ext cx="8229600" cy="563562"/>
          </a:xfrm>
        </p:spPr>
        <p:txBody>
          <a:bodyPr/>
          <a:lstStyle/>
          <a:p>
            <a:pPr eaLnBrk="1" hangingPunct="1">
              <a:defRPr/>
            </a:pPr>
            <a:r>
              <a:rPr lang="en-US" sz="4000" smtClean="0">
                <a:latin typeface="Times New Roman" pitchFamily="18" charset="0"/>
                <a:cs typeface="Times New Roman" pitchFamily="18" charset="0"/>
              </a:rPr>
              <a:t>Nội dung</a:t>
            </a:r>
          </a:p>
        </p:txBody>
      </p:sp>
      <p:pic>
        <p:nvPicPr>
          <p:cNvPr id="17409" name="Picture 1" descr="F:\Icon dep\Icon\Icon\Icone (png)\Blu Style png library.png"/>
          <p:cNvPicPr>
            <a:picLocks noChangeAspect="1" noChangeArrowheads="1"/>
          </p:cNvPicPr>
          <p:nvPr/>
        </p:nvPicPr>
        <p:blipFill>
          <a:blip r:embed="rId2"/>
          <a:srcRect/>
          <a:stretch>
            <a:fillRect/>
          </a:stretch>
        </p:blipFill>
        <p:spPr bwMode="auto">
          <a:xfrm>
            <a:off x="3505200" y="3810000"/>
            <a:ext cx="2438400" cy="2438400"/>
          </a:xfrm>
          <a:prstGeom prst="rect">
            <a:avLst/>
          </a:prstGeom>
          <a:noFill/>
        </p:spPr>
      </p:pic>
    </p:spTree>
    <p:extLst>
      <p:ext uri="{BB962C8B-B14F-4D97-AF65-F5344CB8AC3E}">
        <p14:creationId xmlns:p14="http://schemas.microsoft.com/office/powerpoint/2010/main" val="34419657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ooter Placeholder 3"/>
          <p:cNvSpPr>
            <a:spLocks noGrp="1"/>
          </p:cNvSpPr>
          <p:nvPr>
            <p:ph type="ftr" sz="quarter" idx="10"/>
          </p:nvPr>
        </p:nvSpPr>
        <p:spPr/>
        <p:txBody>
          <a:bodyPr/>
          <a:lstStyle/>
          <a:p>
            <a:r>
              <a:rPr lang="en-US" smtClean="0"/>
              <a:t>Thiết kế website</a:t>
            </a:r>
            <a:endParaRPr lang="en-US"/>
          </a:p>
        </p:txBody>
      </p:sp>
      <p:sp>
        <p:nvSpPr>
          <p:cNvPr id="69634" name="Rectangle 2"/>
          <p:cNvSpPr>
            <a:spLocks noGrp="1" noChangeArrowheads="1"/>
          </p:cNvSpPr>
          <p:nvPr>
            <p:ph type="title"/>
          </p:nvPr>
        </p:nvSpPr>
        <p:spPr/>
        <p:txBody>
          <a:bodyPr/>
          <a:lstStyle/>
          <a:p>
            <a:r>
              <a:rPr lang="en-US" smtClean="0"/>
              <a:t>Nội dung bài học</a:t>
            </a:r>
            <a:endParaRPr lang="en-US">
              <a:solidFill>
                <a:schemeClr val="accent1"/>
              </a:solidFill>
            </a:endParaRPr>
          </a:p>
        </p:txBody>
      </p:sp>
      <p:sp>
        <p:nvSpPr>
          <p:cNvPr id="69673" name="AutoShape 41"/>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74" name="AutoShape 42"/>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chemeClr val="accent1">
              <a:alpha val="36000"/>
            </a:schemeClr>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675" name="AutoShape 43"/>
          <p:cNvSpPr>
            <a:spLocks noChangeArrowheads="1"/>
          </p:cNvSpPr>
          <p:nvPr/>
        </p:nvSpPr>
        <p:spPr bwMode="gray">
          <a:xfrm>
            <a:off x="1822450" y="5099050"/>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Tag liên kết trang</a:t>
            </a:r>
            <a:endParaRPr lang="en-US" b="1"/>
          </a:p>
        </p:txBody>
      </p:sp>
      <p:sp>
        <p:nvSpPr>
          <p:cNvPr id="69676" name="AutoShape 44"/>
          <p:cNvSpPr>
            <a:spLocks noChangeArrowheads="1"/>
          </p:cNvSpPr>
          <p:nvPr/>
        </p:nvSpPr>
        <p:spPr bwMode="gray">
          <a:xfrm>
            <a:off x="2317750" y="4271963"/>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Các Tag danh sách</a:t>
            </a:r>
            <a:endParaRPr lang="en-US" b="1"/>
          </a:p>
        </p:txBody>
      </p:sp>
      <p:sp>
        <p:nvSpPr>
          <p:cNvPr id="69677" name="AutoShape 45"/>
          <p:cNvSpPr>
            <a:spLocks noChangeArrowheads="1"/>
          </p:cNvSpPr>
          <p:nvPr/>
        </p:nvSpPr>
        <p:spPr bwMode="gray">
          <a:xfrm>
            <a:off x="2438400" y="3459163"/>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Các Tag cơ bản</a:t>
            </a:r>
            <a:endParaRPr lang="en-US" b="1"/>
          </a:p>
        </p:txBody>
      </p:sp>
      <p:sp>
        <p:nvSpPr>
          <p:cNvPr id="69678" name="AutoShape 46"/>
          <p:cNvSpPr>
            <a:spLocks noChangeArrowheads="1"/>
          </p:cNvSpPr>
          <p:nvPr/>
        </p:nvSpPr>
        <p:spPr bwMode="gray">
          <a:xfrm>
            <a:off x="2286000" y="2590800"/>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Cấu trúc một tài liệu HTML</a:t>
            </a:r>
            <a:endParaRPr lang="en-US" b="1"/>
          </a:p>
        </p:txBody>
      </p:sp>
      <p:sp>
        <p:nvSpPr>
          <p:cNvPr id="69679" name="AutoShape 47"/>
          <p:cNvSpPr>
            <a:spLocks noChangeArrowheads="1"/>
          </p:cNvSpPr>
          <p:nvPr/>
        </p:nvSpPr>
        <p:spPr bwMode="gray">
          <a:xfrm>
            <a:off x="1765300" y="1820863"/>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Giới thiệu về HTML</a:t>
            </a:r>
            <a:endParaRPr lang="en-US" b="1"/>
          </a:p>
        </p:txBody>
      </p:sp>
      <p:grpSp>
        <p:nvGrpSpPr>
          <p:cNvPr id="69680" name="Group 48"/>
          <p:cNvGrpSpPr>
            <a:grpSpLocks/>
          </p:cNvGrpSpPr>
          <p:nvPr/>
        </p:nvGrpSpPr>
        <p:grpSpPr bwMode="auto">
          <a:xfrm>
            <a:off x="1447800" y="1909763"/>
            <a:ext cx="381000" cy="381000"/>
            <a:chOff x="2078" y="1680"/>
            <a:chExt cx="1615" cy="1615"/>
          </a:xfrm>
        </p:grpSpPr>
        <p:sp>
          <p:nvSpPr>
            <p:cNvPr id="69681" name="Oval 4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82" name="Oval 5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83" name="Oval 5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84" name="Oval 52"/>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85" name="Oval 5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686" name="Oval 54"/>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687" name="Group 55"/>
          <p:cNvGrpSpPr>
            <a:grpSpLocks/>
          </p:cNvGrpSpPr>
          <p:nvPr/>
        </p:nvGrpSpPr>
        <p:grpSpPr bwMode="auto">
          <a:xfrm>
            <a:off x="1981200" y="2697163"/>
            <a:ext cx="381000" cy="381000"/>
            <a:chOff x="2078" y="1680"/>
            <a:chExt cx="1615" cy="1615"/>
          </a:xfrm>
        </p:grpSpPr>
        <p:sp>
          <p:nvSpPr>
            <p:cNvPr id="69688" name="Oval 5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89" name="Oval 5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90" name="Oval 5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1" name="Oval 59"/>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2" name="Oval 6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693" name="Oval 61"/>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694" name="Group 62"/>
          <p:cNvGrpSpPr>
            <a:grpSpLocks/>
          </p:cNvGrpSpPr>
          <p:nvPr/>
        </p:nvGrpSpPr>
        <p:grpSpPr bwMode="auto">
          <a:xfrm>
            <a:off x="2133600" y="3535363"/>
            <a:ext cx="381000" cy="381000"/>
            <a:chOff x="2078" y="1680"/>
            <a:chExt cx="1615" cy="1615"/>
          </a:xfrm>
        </p:grpSpPr>
        <p:sp>
          <p:nvSpPr>
            <p:cNvPr id="69695" name="Oval 6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96" name="Oval 6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97" name="Oval 6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8" name="Oval 66"/>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9" name="Oval 6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00" name="Oval 68"/>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701" name="Group 69"/>
          <p:cNvGrpSpPr>
            <a:grpSpLocks/>
          </p:cNvGrpSpPr>
          <p:nvPr/>
        </p:nvGrpSpPr>
        <p:grpSpPr bwMode="auto">
          <a:xfrm>
            <a:off x="1981200" y="4373563"/>
            <a:ext cx="381000" cy="381000"/>
            <a:chOff x="2078" y="1680"/>
            <a:chExt cx="1615" cy="1615"/>
          </a:xfrm>
        </p:grpSpPr>
        <p:sp>
          <p:nvSpPr>
            <p:cNvPr id="69702" name="Oval 7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3" name="Oval 7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4" name="Oval 7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05" name="Oval 73"/>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06" name="Oval 7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07" name="Oval 75"/>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708" name="Group 76"/>
          <p:cNvGrpSpPr>
            <a:grpSpLocks/>
          </p:cNvGrpSpPr>
          <p:nvPr/>
        </p:nvGrpSpPr>
        <p:grpSpPr bwMode="auto">
          <a:xfrm>
            <a:off x="1524000" y="5148263"/>
            <a:ext cx="355600" cy="381000"/>
            <a:chOff x="2078" y="1680"/>
            <a:chExt cx="1615" cy="1615"/>
          </a:xfrm>
        </p:grpSpPr>
        <p:sp>
          <p:nvSpPr>
            <p:cNvPr id="69709" name="Oval 77"/>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10" name="Oval 78"/>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11" name="Oval 79"/>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2" name="Oval 80"/>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3" name="Oval 81"/>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14" name="Oval 82"/>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46" name="AutoShape 44"/>
          <p:cNvSpPr>
            <a:spLocks noChangeArrowheads="1"/>
          </p:cNvSpPr>
          <p:nvPr/>
        </p:nvSpPr>
        <p:spPr bwMode="gray">
          <a:xfrm>
            <a:off x="1066800" y="5764214"/>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Tag mở rộng</a:t>
            </a:r>
            <a:endParaRPr lang="en-US" b="1"/>
          </a:p>
        </p:txBody>
      </p:sp>
      <p:grpSp>
        <p:nvGrpSpPr>
          <p:cNvPr id="47" name="Group 69"/>
          <p:cNvGrpSpPr>
            <a:grpSpLocks/>
          </p:cNvGrpSpPr>
          <p:nvPr/>
        </p:nvGrpSpPr>
        <p:grpSpPr bwMode="auto">
          <a:xfrm>
            <a:off x="730250" y="5865814"/>
            <a:ext cx="381000" cy="381000"/>
            <a:chOff x="2078" y="1680"/>
            <a:chExt cx="1615" cy="1615"/>
          </a:xfrm>
        </p:grpSpPr>
        <p:sp>
          <p:nvSpPr>
            <p:cNvPr id="48" name="Oval 7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9" name="Oval 7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50" name="Oval 7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1" name="Oval 73"/>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2" name="Oval 7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3" name="Oval 75"/>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pPr eaLnBrk="1" hangingPunct="1">
              <a:defRPr/>
            </a:pPr>
            <a:r>
              <a:rPr lang="en-US" sz="3600" smtClean="0">
                <a:latin typeface="Times New Roman" pitchFamily="18" charset="0"/>
                <a:cs typeface="Times New Roman" pitchFamily="18" charset="0"/>
              </a:rPr>
              <a:t>Cấu trúc 1 tài liệu HTML</a:t>
            </a:r>
            <a:endParaRPr lang="en-US" sz="3600">
              <a:latin typeface="Times New Roman" pitchFamily="18" charset="0"/>
              <a:cs typeface="Times New Roman" pitchFamily="18" charset="0"/>
            </a:endParaRPr>
          </a:p>
        </p:txBody>
      </p:sp>
      <p:grpSp>
        <p:nvGrpSpPr>
          <p:cNvPr id="3" name="Group 3"/>
          <p:cNvGrpSpPr>
            <a:grpSpLocks/>
          </p:cNvGrpSpPr>
          <p:nvPr/>
        </p:nvGrpSpPr>
        <p:grpSpPr bwMode="auto">
          <a:xfrm>
            <a:off x="446088" y="1143000"/>
            <a:ext cx="1524000" cy="4267200"/>
            <a:chOff x="528" y="1248"/>
            <a:chExt cx="960" cy="2688"/>
          </a:xfrm>
        </p:grpSpPr>
        <p:sp>
          <p:nvSpPr>
            <p:cNvPr id="22565" name="Text Box 4"/>
            <p:cNvSpPr txBox="1">
              <a:spLocks noChangeArrowheads="1"/>
            </p:cNvSpPr>
            <p:nvPr/>
          </p:nvSpPr>
          <p:spPr bwMode="auto">
            <a:xfrm>
              <a:off x="528" y="1248"/>
              <a:ext cx="816" cy="288"/>
            </a:xfrm>
            <a:prstGeom prst="rect">
              <a:avLst/>
            </a:prstGeom>
            <a:noFill/>
            <a:ln w="9525">
              <a:noFill/>
              <a:miter lim="800000"/>
              <a:headEnd/>
              <a:tailEnd/>
            </a:ln>
          </p:spPr>
          <p:txBody>
            <a:bodyPr>
              <a:spAutoFit/>
            </a:bodyPr>
            <a:lstStyle/>
            <a:p>
              <a:pPr algn="ctr">
                <a:spcBef>
                  <a:spcPct val="50000"/>
                </a:spcBef>
              </a:pPr>
              <a:r>
                <a:rPr kumimoji="1" lang="en-US" sz="2400">
                  <a:latin typeface="Tahoma" pitchFamily="34" charset="0"/>
                </a:rPr>
                <a:t>&lt;html&gt;</a:t>
              </a:r>
            </a:p>
          </p:txBody>
        </p:sp>
        <p:sp>
          <p:nvSpPr>
            <p:cNvPr id="22566" name="Text Box 5"/>
            <p:cNvSpPr txBox="1">
              <a:spLocks noChangeArrowheads="1"/>
            </p:cNvSpPr>
            <p:nvPr/>
          </p:nvSpPr>
          <p:spPr bwMode="auto">
            <a:xfrm>
              <a:off x="528" y="3648"/>
              <a:ext cx="960" cy="288"/>
            </a:xfrm>
            <a:prstGeom prst="rect">
              <a:avLst/>
            </a:prstGeom>
            <a:noFill/>
            <a:ln w="9525">
              <a:noFill/>
              <a:miter lim="800000"/>
              <a:headEnd/>
              <a:tailEnd/>
            </a:ln>
          </p:spPr>
          <p:txBody>
            <a:bodyPr>
              <a:spAutoFit/>
            </a:bodyPr>
            <a:lstStyle/>
            <a:p>
              <a:pPr algn="ctr">
                <a:spcBef>
                  <a:spcPct val="50000"/>
                </a:spcBef>
              </a:pPr>
              <a:r>
                <a:rPr kumimoji="1" lang="en-US" sz="2400">
                  <a:latin typeface="Tahoma" pitchFamily="34" charset="0"/>
                </a:rPr>
                <a:t>&lt;/html&gt;</a:t>
              </a:r>
            </a:p>
          </p:txBody>
        </p:sp>
      </p:grpSp>
      <p:grpSp>
        <p:nvGrpSpPr>
          <p:cNvPr id="4" name="Group 6"/>
          <p:cNvGrpSpPr>
            <a:grpSpLocks/>
          </p:cNvGrpSpPr>
          <p:nvPr/>
        </p:nvGrpSpPr>
        <p:grpSpPr bwMode="auto">
          <a:xfrm>
            <a:off x="827088" y="2971800"/>
            <a:ext cx="1447800" cy="1874837"/>
            <a:chOff x="768" y="2400"/>
            <a:chExt cx="912" cy="1181"/>
          </a:xfrm>
        </p:grpSpPr>
        <p:sp>
          <p:nvSpPr>
            <p:cNvPr id="22563" name="Text Box 7"/>
            <p:cNvSpPr txBox="1">
              <a:spLocks noChangeArrowheads="1"/>
            </p:cNvSpPr>
            <p:nvPr/>
          </p:nvSpPr>
          <p:spPr bwMode="auto">
            <a:xfrm>
              <a:off x="768" y="2400"/>
              <a:ext cx="816" cy="269"/>
            </a:xfrm>
            <a:prstGeom prst="rect">
              <a:avLst/>
            </a:prstGeom>
            <a:noFill/>
            <a:ln w="9525">
              <a:noFill/>
              <a:miter lim="800000"/>
              <a:headEnd/>
              <a:tailEnd/>
            </a:ln>
          </p:spPr>
          <p:txBody>
            <a:bodyPr>
              <a:spAutoFit/>
            </a:bodyPr>
            <a:lstStyle/>
            <a:p>
              <a:pPr algn="ctr">
                <a:spcBef>
                  <a:spcPct val="50000"/>
                </a:spcBef>
              </a:pPr>
              <a:r>
                <a:rPr kumimoji="1" lang="en-US" sz="2200">
                  <a:solidFill>
                    <a:srgbClr val="FF99FF"/>
                  </a:solidFill>
                  <a:latin typeface="Tahoma" pitchFamily="34" charset="0"/>
                </a:rPr>
                <a:t>&lt;body&gt;</a:t>
              </a:r>
            </a:p>
          </p:txBody>
        </p:sp>
        <p:sp>
          <p:nvSpPr>
            <p:cNvPr id="22564" name="Text Box 8"/>
            <p:cNvSpPr txBox="1">
              <a:spLocks noChangeArrowheads="1"/>
            </p:cNvSpPr>
            <p:nvPr/>
          </p:nvSpPr>
          <p:spPr bwMode="auto">
            <a:xfrm>
              <a:off x="768" y="3312"/>
              <a:ext cx="912" cy="269"/>
            </a:xfrm>
            <a:prstGeom prst="rect">
              <a:avLst/>
            </a:prstGeom>
            <a:noFill/>
            <a:ln w="9525">
              <a:noFill/>
              <a:miter lim="800000"/>
              <a:headEnd/>
              <a:tailEnd/>
            </a:ln>
          </p:spPr>
          <p:txBody>
            <a:bodyPr>
              <a:spAutoFit/>
            </a:bodyPr>
            <a:lstStyle/>
            <a:p>
              <a:pPr algn="ctr">
                <a:spcBef>
                  <a:spcPct val="50000"/>
                </a:spcBef>
              </a:pPr>
              <a:r>
                <a:rPr kumimoji="1" lang="en-US" sz="2200">
                  <a:solidFill>
                    <a:srgbClr val="FF99FF"/>
                  </a:solidFill>
                  <a:latin typeface="Tahoma" pitchFamily="34" charset="0"/>
                </a:rPr>
                <a:t>&lt;/body&gt;</a:t>
              </a:r>
            </a:p>
          </p:txBody>
        </p:sp>
      </p:grpSp>
      <p:grpSp>
        <p:nvGrpSpPr>
          <p:cNvPr id="5" name="Group 9"/>
          <p:cNvGrpSpPr>
            <a:grpSpLocks/>
          </p:cNvGrpSpPr>
          <p:nvPr/>
        </p:nvGrpSpPr>
        <p:grpSpPr bwMode="auto">
          <a:xfrm>
            <a:off x="750888" y="1600200"/>
            <a:ext cx="1524000" cy="1265237"/>
            <a:chOff x="720" y="1536"/>
            <a:chExt cx="960" cy="797"/>
          </a:xfrm>
        </p:grpSpPr>
        <p:sp>
          <p:nvSpPr>
            <p:cNvPr id="11" name="Text Box 10"/>
            <p:cNvSpPr txBox="1">
              <a:spLocks noChangeArrowheads="1"/>
            </p:cNvSpPr>
            <p:nvPr/>
          </p:nvSpPr>
          <p:spPr bwMode="auto">
            <a:xfrm>
              <a:off x="768" y="1536"/>
              <a:ext cx="816" cy="269"/>
            </a:xfrm>
            <a:prstGeom prst="rect">
              <a:avLst/>
            </a:prstGeom>
            <a:noFill/>
            <a:ln w="9525">
              <a:noFill/>
              <a:miter lim="800000"/>
              <a:headEnd/>
              <a:tailEnd/>
            </a:ln>
            <a:effectLst/>
          </p:spPr>
          <p:txBody>
            <a:bodyPr>
              <a:spAutoFit/>
            </a:bodyPr>
            <a:lstStyle/>
            <a:p>
              <a:pPr algn="ctr">
                <a:spcBef>
                  <a:spcPct val="50000"/>
                </a:spcBef>
                <a:defRPr/>
              </a:pPr>
              <a:r>
                <a:rPr kumimoji="1" lang="en-US" sz="2200">
                  <a:solidFill>
                    <a:schemeClr val="accent6">
                      <a:lumMod val="60000"/>
                      <a:lumOff val="40000"/>
                    </a:schemeClr>
                  </a:solidFill>
                  <a:latin typeface="Tahoma" pitchFamily="34" charset="0"/>
                </a:rPr>
                <a:t>&lt;head&gt;</a:t>
              </a:r>
            </a:p>
          </p:txBody>
        </p:sp>
        <p:sp>
          <p:nvSpPr>
            <p:cNvPr id="12" name="Text Box 11"/>
            <p:cNvSpPr txBox="1">
              <a:spLocks noChangeArrowheads="1"/>
            </p:cNvSpPr>
            <p:nvPr/>
          </p:nvSpPr>
          <p:spPr bwMode="auto">
            <a:xfrm>
              <a:off x="720" y="2064"/>
              <a:ext cx="960" cy="269"/>
            </a:xfrm>
            <a:prstGeom prst="rect">
              <a:avLst/>
            </a:prstGeom>
            <a:noFill/>
            <a:ln w="9525">
              <a:noFill/>
              <a:miter lim="800000"/>
              <a:headEnd/>
              <a:tailEnd/>
            </a:ln>
            <a:effectLst/>
          </p:spPr>
          <p:txBody>
            <a:bodyPr>
              <a:spAutoFit/>
            </a:bodyPr>
            <a:lstStyle/>
            <a:p>
              <a:pPr algn="ctr">
                <a:spcBef>
                  <a:spcPct val="50000"/>
                </a:spcBef>
                <a:defRPr/>
              </a:pPr>
              <a:r>
                <a:rPr kumimoji="1" lang="en-US" sz="2200">
                  <a:solidFill>
                    <a:schemeClr val="accent6">
                      <a:lumMod val="60000"/>
                      <a:lumOff val="40000"/>
                    </a:schemeClr>
                  </a:solidFill>
                  <a:latin typeface="Tahoma" pitchFamily="34" charset="0"/>
                </a:rPr>
                <a:t>&lt;/head&gt;</a:t>
              </a:r>
            </a:p>
          </p:txBody>
        </p:sp>
      </p:grpSp>
      <p:grpSp>
        <p:nvGrpSpPr>
          <p:cNvPr id="6" name="Group 12"/>
          <p:cNvGrpSpPr>
            <a:grpSpLocks/>
          </p:cNvGrpSpPr>
          <p:nvPr/>
        </p:nvGrpSpPr>
        <p:grpSpPr bwMode="auto">
          <a:xfrm>
            <a:off x="2274888" y="1371600"/>
            <a:ext cx="6477000" cy="3810000"/>
            <a:chOff x="1584" y="1392"/>
            <a:chExt cx="4080" cy="2400"/>
          </a:xfrm>
        </p:grpSpPr>
        <p:sp>
          <p:nvSpPr>
            <p:cNvPr id="14" name="Text Box 13"/>
            <p:cNvSpPr txBox="1">
              <a:spLocks noChangeArrowheads="1"/>
            </p:cNvSpPr>
            <p:nvPr/>
          </p:nvSpPr>
          <p:spPr bwMode="auto">
            <a:xfrm>
              <a:off x="4560" y="2016"/>
              <a:ext cx="1104" cy="64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lgn="ctr">
                <a:spcBef>
                  <a:spcPct val="50000"/>
                </a:spcBef>
                <a:defRPr/>
              </a:pPr>
              <a:r>
                <a:rPr kumimoji="1" lang="en-US" sz="2000">
                  <a:solidFill>
                    <a:schemeClr val="bg1"/>
                  </a:solidFill>
                  <a:latin typeface="Tahoma" pitchFamily="34" charset="0"/>
                </a:rPr>
                <a:t>Bắt đầu và Kết thúc của trang HTML</a:t>
              </a:r>
            </a:p>
          </p:txBody>
        </p:sp>
        <p:sp>
          <p:nvSpPr>
            <p:cNvPr id="22557" name="Line 14"/>
            <p:cNvSpPr>
              <a:spLocks noChangeShapeType="1"/>
            </p:cNvSpPr>
            <p:nvPr/>
          </p:nvSpPr>
          <p:spPr bwMode="auto">
            <a:xfrm flipH="1">
              <a:off x="1632" y="3792"/>
              <a:ext cx="3504" cy="0"/>
            </a:xfrm>
            <a:prstGeom prst="line">
              <a:avLst/>
            </a:prstGeom>
            <a:noFill/>
            <a:ln w="9525">
              <a:solidFill>
                <a:srgbClr val="FF0000"/>
              </a:solidFill>
              <a:miter lim="800000"/>
              <a:headEnd/>
              <a:tailEnd type="triangle" w="med" len="med"/>
            </a:ln>
          </p:spPr>
          <p:txBody>
            <a:bodyPr wrap="none"/>
            <a:lstStyle/>
            <a:p>
              <a:endParaRPr lang="en-US"/>
            </a:p>
          </p:txBody>
        </p:sp>
        <p:sp>
          <p:nvSpPr>
            <p:cNvPr id="22558" name="Line 15"/>
            <p:cNvSpPr>
              <a:spLocks noChangeShapeType="1"/>
            </p:cNvSpPr>
            <p:nvPr/>
          </p:nvSpPr>
          <p:spPr bwMode="auto">
            <a:xfrm flipH="1">
              <a:off x="1584" y="1392"/>
              <a:ext cx="3504" cy="0"/>
            </a:xfrm>
            <a:prstGeom prst="line">
              <a:avLst/>
            </a:prstGeom>
            <a:noFill/>
            <a:ln w="9525">
              <a:solidFill>
                <a:srgbClr val="FF0000"/>
              </a:solidFill>
              <a:miter lim="800000"/>
              <a:headEnd/>
              <a:tailEnd type="triangle" w="med" len="med"/>
            </a:ln>
          </p:spPr>
          <p:txBody>
            <a:bodyPr wrap="none"/>
            <a:lstStyle/>
            <a:p>
              <a:endParaRPr lang="en-US"/>
            </a:p>
          </p:txBody>
        </p:sp>
        <p:sp>
          <p:nvSpPr>
            <p:cNvPr id="22559" name="Line 16"/>
            <p:cNvSpPr>
              <a:spLocks noChangeShapeType="1"/>
            </p:cNvSpPr>
            <p:nvPr/>
          </p:nvSpPr>
          <p:spPr bwMode="auto">
            <a:xfrm>
              <a:off x="5088" y="1392"/>
              <a:ext cx="0" cy="624"/>
            </a:xfrm>
            <a:prstGeom prst="line">
              <a:avLst/>
            </a:prstGeom>
            <a:noFill/>
            <a:ln w="9525">
              <a:solidFill>
                <a:srgbClr val="FF0000"/>
              </a:solidFill>
              <a:miter lim="800000"/>
              <a:headEnd/>
              <a:tailEnd/>
            </a:ln>
          </p:spPr>
          <p:txBody>
            <a:bodyPr wrap="none"/>
            <a:lstStyle/>
            <a:p>
              <a:endParaRPr lang="en-US"/>
            </a:p>
          </p:txBody>
        </p:sp>
        <p:sp>
          <p:nvSpPr>
            <p:cNvPr id="22560" name="Line 17"/>
            <p:cNvSpPr>
              <a:spLocks noChangeShapeType="1"/>
            </p:cNvSpPr>
            <p:nvPr/>
          </p:nvSpPr>
          <p:spPr bwMode="auto">
            <a:xfrm flipV="1">
              <a:off x="5136" y="2688"/>
              <a:ext cx="0" cy="1104"/>
            </a:xfrm>
            <a:prstGeom prst="line">
              <a:avLst/>
            </a:prstGeom>
            <a:noFill/>
            <a:ln w="9525">
              <a:solidFill>
                <a:srgbClr val="FF0000"/>
              </a:solidFill>
              <a:miter lim="800000"/>
              <a:headEnd/>
              <a:tailEnd/>
            </a:ln>
          </p:spPr>
          <p:txBody>
            <a:bodyPr wrap="none"/>
            <a:lstStyle/>
            <a:p>
              <a:endParaRPr lang="en-US"/>
            </a:p>
          </p:txBody>
        </p:sp>
      </p:grpSp>
      <p:grpSp>
        <p:nvGrpSpPr>
          <p:cNvPr id="7" name="Group 18"/>
          <p:cNvGrpSpPr>
            <a:grpSpLocks/>
          </p:cNvGrpSpPr>
          <p:nvPr/>
        </p:nvGrpSpPr>
        <p:grpSpPr bwMode="auto">
          <a:xfrm>
            <a:off x="2579688" y="1752600"/>
            <a:ext cx="4038600" cy="990600"/>
            <a:chOff x="1680" y="1632"/>
            <a:chExt cx="2544" cy="624"/>
          </a:xfrm>
        </p:grpSpPr>
        <p:sp>
          <p:nvSpPr>
            <p:cNvPr id="20" name="Text Box 19"/>
            <p:cNvSpPr txBox="1">
              <a:spLocks noChangeArrowheads="1"/>
            </p:cNvSpPr>
            <p:nvPr/>
          </p:nvSpPr>
          <p:spPr bwMode="auto">
            <a:xfrm>
              <a:off x="3168" y="1728"/>
              <a:ext cx="1056" cy="44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lgn="ctr">
                <a:spcBef>
                  <a:spcPct val="50000"/>
                </a:spcBef>
                <a:defRPr/>
              </a:pPr>
              <a:r>
                <a:rPr kumimoji="1" lang="en-US" sz="2000">
                  <a:solidFill>
                    <a:schemeClr val="bg1"/>
                  </a:solidFill>
                  <a:latin typeface="Tahoma" pitchFamily="34" charset="0"/>
                </a:rPr>
                <a:t>Phần đầu trang HTML</a:t>
              </a:r>
            </a:p>
          </p:txBody>
        </p:sp>
        <p:sp>
          <p:nvSpPr>
            <p:cNvPr id="22550" name="Line 20"/>
            <p:cNvSpPr>
              <a:spLocks noChangeShapeType="1"/>
            </p:cNvSpPr>
            <p:nvPr/>
          </p:nvSpPr>
          <p:spPr bwMode="auto">
            <a:xfrm flipH="1">
              <a:off x="1680" y="1632"/>
              <a:ext cx="2016" cy="0"/>
            </a:xfrm>
            <a:prstGeom prst="line">
              <a:avLst/>
            </a:prstGeom>
            <a:noFill/>
            <a:ln w="9525">
              <a:solidFill>
                <a:srgbClr val="FF0000"/>
              </a:solidFill>
              <a:miter lim="800000"/>
              <a:headEnd/>
              <a:tailEnd type="triangle" w="med" len="med"/>
            </a:ln>
          </p:spPr>
          <p:txBody>
            <a:bodyPr wrap="none"/>
            <a:lstStyle/>
            <a:p>
              <a:endParaRPr lang="en-US"/>
            </a:p>
          </p:txBody>
        </p:sp>
        <p:sp>
          <p:nvSpPr>
            <p:cNvPr id="22551" name="Line 21"/>
            <p:cNvSpPr>
              <a:spLocks noChangeShapeType="1"/>
            </p:cNvSpPr>
            <p:nvPr/>
          </p:nvSpPr>
          <p:spPr bwMode="auto">
            <a:xfrm flipH="1">
              <a:off x="1680" y="2256"/>
              <a:ext cx="2016" cy="0"/>
            </a:xfrm>
            <a:prstGeom prst="line">
              <a:avLst/>
            </a:prstGeom>
            <a:noFill/>
            <a:ln w="9525">
              <a:solidFill>
                <a:srgbClr val="FF0000"/>
              </a:solidFill>
              <a:miter lim="800000"/>
              <a:headEnd/>
              <a:tailEnd type="triangle" w="med" len="med"/>
            </a:ln>
          </p:spPr>
          <p:txBody>
            <a:bodyPr wrap="none"/>
            <a:lstStyle/>
            <a:p>
              <a:endParaRPr lang="en-US"/>
            </a:p>
          </p:txBody>
        </p:sp>
        <p:sp>
          <p:nvSpPr>
            <p:cNvPr id="22552" name="Line 22"/>
            <p:cNvSpPr>
              <a:spLocks noChangeShapeType="1"/>
            </p:cNvSpPr>
            <p:nvPr/>
          </p:nvSpPr>
          <p:spPr bwMode="auto">
            <a:xfrm>
              <a:off x="3696" y="1632"/>
              <a:ext cx="0" cy="96"/>
            </a:xfrm>
            <a:prstGeom prst="line">
              <a:avLst/>
            </a:prstGeom>
            <a:noFill/>
            <a:ln w="9525">
              <a:solidFill>
                <a:srgbClr val="FF0000"/>
              </a:solidFill>
              <a:miter lim="800000"/>
              <a:headEnd/>
              <a:tailEnd/>
            </a:ln>
          </p:spPr>
          <p:txBody>
            <a:bodyPr wrap="none"/>
            <a:lstStyle/>
            <a:p>
              <a:endParaRPr lang="en-US"/>
            </a:p>
          </p:txBody>
        </p:sp>
        <p:sp>
          <p:nvSpPr>
            <p:cNvPr id="22553" name="Line 23"/>
            <p:cNvSpPr>
              <a:spLocks noChangeShapeType="1"/>
            </p:cNvSpPr>
            <p:nvPr/>
          </p:nvSpPr>
          <p:spPr bwMode="auto">
            <a:xfrm flipV="1">
              <a:off x="3696" y="2208"/>
              <a:ext cx="0" cy="48"/>
            </a:xfrm>
            <a:prstGeom prst="line">
              <a:avLst/>
            </a:prstGeom>
            <a:noFill/>
            <a:ln w="9525">
              <a:solidFill>
                <a:srgbClr val="FF0000"/>
              </a:solidFill>
              <a:miter lim="800000"/>
              <a:headEnd/>
              <a:tailEnd/>
            </a:ln>
          </p:spPr>
          <p:txBody>
            <a:bodyPr wrap="none"/>
            <a:lstStyle/>
            <a:p>
              <a:endParaRPr lang="en-US"/>
            </a:p>
          </p:txBody>
        </p:sp>
      </p:grpSp>
      <p:grpSp>
        <p:nvGrpSpPr>
          <p:cNvPr id="8" name="Group 32"/>
          <p:cNvGrpSpPr>
            <a:grpSpLocks/>
          </p:cNvGrpSpPr>
          <p:nvPr/>
        </p:nvGrpSpPr>
        <p:grpSpPr bwMode="auto">
          <a:xfrm>
            <a:off x="2427288" y="3124200"/>
            <a:ext cx="4267200" cy="1600200"/>
            <a:chOff x="2427514" y="3715657"/>
            <a:chExt cx="4267200" cy="1600200"/>
          </a:xfrm>
        </p:grpSpPr>
        <p:grpSp>
          <p:nvGrpSpPr>
            <p:cNvPr id="9" name="Group 31"/>
            <p:cNvGrpSpPr>
              <a:grpSpLocks/>
            </p:cNvGrpSpPr>
            <p:nvPr/>
          </p:nvGrpSpPr>
          <p:grpSpPr bwMode="auto">
            <a:xfrm>
              <a:off x="2427514" y="3715657"/>
              <a:ext cx="4267200" cy="1600200"/>
              <a:chOff x="2427514" y="3715657"/>
              <a:chExt cx="4267200" cy="1600200"/>
            </a:xfrm>
          </p:grpSpPr>
          <p:sp>
            <p:nvSpPr>
              <p:cNvPr id="25" name="Text Box 24"/>
              <p:cNvSpPr txBox="1">
                <a:spLocks noChangeArrowheads="1"/>
              </p:cNvSpPr>
              <p:nvPr/>
            </p:nvSpPr>
            <p:spPr bwMode="auto">
              <a:xfrm>
                <a:off x="4865914" y="4096657"/>
                <a:ext cx="1828800" cy="7112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lgn="ctr">
                  <a:spcBef>
                    <a:spcPct val="50000"/>
                  </a:spcBef>
                  <a:defRPr/>
                </a:pPr>
                <a:r>
                  <a:rPr kumimoji="1" lang="en-US" sz="2000">
                    <a:solidFill>
                      <a:schemeClr val="bg1"/>
                    </a:solidFill>
                    <a:latin typeface="Tahoma" pitchFamily="34" charset="0"/>
                  </a:rPr>
                  <a:t>Nội dung trang HTML</a:t>
                </a:r>
              </a:p>
            </p:txBody>
          </p:sp>
          <p:sp>
            <p:nvSpPr>
              <p:cNvPr id="22545" name="Line 25"/>
              <p:cNvSpPr>
                <a:spLocks noChangeShapeType="1"/>
              </p:cNvSpPr>
              <p:nvPr/>
            </p:nvSpPr>
            <p:spPr bwMode="auto">
              <a:xfrm flipH="1">
                <a:off x="2427514" y="3715657"/>
                <a:ext cx="3200400" cy="0"/>
              </a:xfrm>
              <a:prstGeom prst="line">
                <a:avLst/>
              </a:prstGeom>
              <a:noFill/>
              <a:ln w="9525">
                <a:solidFill>
                  <a:srgbClr val="FF0000"/>
                </a:solidFill>
                <a:miter lim="800000"/>
                <a:headEnd/>
                <a:tailEnd type="triangle" w="med" len="med"/>
              </a:ln>
            </p:spPr>
            <p:txBody>
              <a:bodyPr wrap="none"/>
              <a:lstStyle/>
              <a:p>
                <a:endParaRPr lang="en-US"/>
              </a:p>
            </p:txBody>
          </p:sp>
          <p:sp>
            <p:nvSpPr>
              <p:cNvPr id="22546" name="Line 26"/>
              <p:cNvSpPr>
                <a:spLocks noChangeShapeType="1"/>
              </p:cNvSpPr>
              <p:nvPr/>
            </p:nvSpPr>
            <p:spPr bwMode="auto">
              <a:xfrm flipH="1">
                <a:off x="2427514" y="5315857"/>
                <a:ext cx="3200400" cy="0"/>
              </a:xfrm>
              <a:prstGeom prst="line">
                <a:avLst/>
              </a:prstGeom>
              <a:noFill/>
              <a:ln w="9525">
                <a:solidFill>
                  <a:srgbClr val="FF0000"/>
                </a:solidFill>
                <a:miter lim="800000"/>
                <a:headEnd/>
                <a:tailEnd type="triangle" w="med" len="med"/>
              </a:ln>
            </p:spPr>
            <p:txBody>
              <a:bodyPr wrap="none"/>
              <a:lstStyle/>
              <a:p>
                <a:endParaRPr lang="en-US"/>
              </a:p>
            </p:txBody>
          </p:sp>
        </p:grpSp>
        <p:sp>
          <p:nvSpPr>
            <p:cNvPr id="22540" name="Line 27"/>
            <p:cNvSpPr>
              <a:spLocks noChangeShapeType="1"/>
            </p:cNvSpPr>
            <p:nvPr/>
          </p:nvSpPr>
          <p:spPr bwMode="auto">
            <a:xfrm>
              <a:off x="5627914" y="3715657"/>
              <a:ext cx="0" cy="381000"/>
            </a:xfrm>
            <a:prstGeom prst="line">
              <a:avLst/>
            </a:prstGeom>
            <a:noFill/>
            <a:ln w="9525">
              <a:solidFill>
                <a:srgbClr val="FF0000"/>
              </a:solidFill>
              <a:miter lim="800000"/>
              <a:headEnd/>
              <a:tailEnd/>
            </a:ln>
          </p:spPr>
          <p:txBody>
            <a:bodyPr wrap="none"/>
            <a:lstStyle/>
            <a:p>
              <a:endParaRPr lang="en-US"/>
            </a:p>
          </p:txBody>
        </p:sp>
        <p:sp>
          <p:nvSpPr>
            <p:cNvPr id="22541" name="Line 28"/>
            <p:cNvSpPr>
              <a:spLocks noChangeShapeType="1"/>
            </p:cNvSpPr>
            <p:nvPr/>
          </p:nvSpPr>
          <p:spPr bwMode="auto">
            <a:xfrm flipV="1">
              <a:off x="5627914" y="4858657"/>
              <a:ext cx="0" cy="457200"/>
            </a:xfrm>
            <a:prstGeom prst="line">
              <a:avLst/>
            </a:prstGeom>
            <a:noFill/>
            <a:ln w="9525">
              <a:solidFill>
                <a:srgbClr val="FF0000"/>
              </a:solidFill>
              <a:miter lim="800000"/>
              <a:headEnd/>
              <a:tailEnd/>
            </a:ln>
          </p:spPr>
          <p:txBody>
            <a:bodyPr wrap="none"/>
            <a:lstStyle/>
            <a:p>
              <a:endParaRPr lang="en-US"/>
            </a:p>
          </p:txBody>
        </p:sp>
      </p:grpSp>
      <p:sp>
        <p:nvSpPr>
          <p:cNvPr id="30" name="Text Box 29"/>
          <p:cNvSpPr txBox="1">
            <a:spLocks noChangeArrowheads="1"/>
          </p:cNvSpPr>
          <p:nvPr/>
        </p:nvSpPr>
        <p:spPr bwMode="auto">
          <a:xfrm>
            <a:off x="1208088" y="2041525"/>
            <a:ext cx="2819400" cy="396875"/>
          </a:xfrm>
          <a:prstGeom prst="rect">
            <a:avLst/>
          </a:prstGeom>
          <a:noFill/>
          <a:ln w="9525">
            <a:noFill/>
            <a:miter lim="800000"/>
            <a:headEnd/>
            <a:tailEnd/>
          </a:ln>
          <a:effectLst/>
        </p:spPr>
        <p:txBody>
          <a:bodyPr>
            <a:spAutoFit/>
          </a:bodyPr>
          <a:lstStyle/>
          <a:p>
            <a:pPr algn="ctr">
              <a:spcBef>
                <a:spcPct val="50000"/>
              </a:spcBef>
              <a:defRPr/>
            </a:pPr>
            <a:r>
              <a:rPr kumimoji="1" lang="en-US" sz="2000">
                <a:solidFill>
                  <a:schemeClr val="tx2">
                    <a:lumMod val="75000"/>
                  </a:schemeClr>
                </a:solidFill>
                <a:latin typeface="Tahoma" pitchFamily="34" charset="0"/>
              </a:rPr>
              <a:t>&lt;title&gt;</a:t>
            </a:r>
            <a:r>
              <a:rPr kumimoji="1" lang="en-US" sz="2000">
                <a:solidFill>
                  <a:srgbClr val="FF9900"/>
                </a:solidFill>
                <a:latin typeface="Tahoma" pitchFamily="34" charset="0"/>
              </a:rPr>
              <a:t>Tiêu đề</a:t>
            </a:r>
            <a:r>
              <a:rPr kumimoji="1" lang="en-US" sz="2000">
                <a:latin typeface="Tahoma" pitchFamily="34" charset="0"/>
              </a:rPr>
              <a:t> </a:t>
            </a:r>
            <a:r>
              <a:rPr kumimoji="1" lang="en-US" sz="2000">
                <a:solidFill>
                  <a:schemeClr val="tx2">
                    <a:lumMod val="75000"/>
                  </a:schemeClr>
                </a:solidFill>
                <a:latin typeface="Tahoma" pitchFamily="34" charset="0"/>
              </a:rPr>
              <a:t>&lt;/title&gt;</a:t>
            </a:r>
          </a:p>
        </p:txBody>
      </p:sp>
      <p:sp>
        <p:nvSpPr>
          <p:cNvPr id="22538" name="Text Box 30"/>
          <p:cNvSpPr txBox="1">
            <a:spLocks noChangeArrowheads="1"/>
          </p:cNvSpPr>
          <p:nvPr/>
        </p:nvSpPr>
        <p:spPr bwMode="auto">
          <a:xfrm>
            <a:off x="1512888" y="3413125"/>
            <a:ext cx="1600200" cy="1006475"/>
          </a:xfrm>
          <a:prstGeom prst="rect">
            <a:avLst/>
          </a:prstGeom>
          <a:noFill/>
          <a:ln w="9525">
            <a:noFill/>
            <a:miter lim="800000"/>
            <a:headEnd/>
            <a:tailEnd/>
          </a:ln>
        </p:spPr>
        <p:txBody>
          <a:bodyPr>
            <a:spAutoFit/>
          </a:bodyPr>
          <a:lstStyle/>
          <a:p>
            <a:pPr algn="ctr">
              <a:spcBef>
                <a:spcPct val="50000"/>
              </a:spcBef>
            </a:pPr>
            <a:r>
              <a:rPr kumimoji="1" lang="en-US" sz="2000">
                <a:solidFill>
                  <a:srgbClr val="FF9900"/>
                </a:solidFill>
                <a:latin typeface="Tahoma" pitchFamily="34" charset="0"/>
              </a:rPr>
              <a:t>Nội dung 1 Nội dung 2 Nội dung 3</a:t>
            </a:r>
          </a:p>
        </p:txBody>
      </p:sp>
    </p:spTree>
    <p:extLst>
      <p:ext uri="{BB962C8B-B14F-4D97-AF65-F5344CB8AC3E}">
        <p14:creationId xmlns:p14="http://schemas.microsoft.com/office/powerpoint/2010/main" val="54363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Cấu trúc 1 tài liệu HTML</a:t>
            </a:r>
            <a:endParaRPr lang="en-US" sz="3600">
              <a:latin typeface="Times New Roman" pitchFamily="18" charset="0"/>
              <a:cs typeface="Times New Roman" pitchFamily="18" charset="0"/>
            </a:endParaRPr>
          </a:p>
        </p:txBody>
      </p:sp>
      <p:sp>
        <p:nvSpPr>
          <p:cNvPr id="3" name="Content Placeholder 2"/>
          <p:cNvSpPr>
            <a:spLocks noGrp="1"/>
          </p:cNvSpPr>
          <p:nvPr>
            <p:ph idx="1"/>
          </p:nvPr>
        </p:nvSpPr>
        <p:spPr>
          <a:xfrm>
            <a:off x="457200" y="900113"/>
            <a:ext cx="8229600" cy="4052887"/>
          </a:xfrm>
        </p:spPr>
        <p:txBody>
          <a:bodyPr/>
          <a:lstStyle/>
          <a:p>
            <a:pPr algn="just" eaLnBrk="1" hangingPunct="1">
              <a:spcBef>
                <a:spcPts val="600"/>
              </a:spcBef>
              <a:spcAft>
                <a:spcPts val="600"/>
              </a:spcAft>
              <a:defRPr/>
            </a:pPr>
            <a:r>
              <a:rPr lang="sv-SE" smtClean="0">
                <a:latin typeface="Times New Roman" pitchFamily="18" charset="0"/>
                <a:cs typeface="Times New Roman" pitchFamily="18" charset="0"/>
              </a:rPr>
              <a:t> </a:t>
            </a:r>
            <a:r>
              <a:rPr lang="sv-SE" smtClean="0">
                <a:solidFill>
                  <a:srgbClr val="0000CC"/>
                </a:solidFill>
                <a:latin typeface="Times New Roman" pitchFamily="18" charset="0"/>
                <a:cs typeface="Times New Roman" pitchFamily="18" charset="0"/>
              </a:rPr>
              <a:t>&lt;html&gt;&lt;/html&gt;</a:t>
            </a:r>
            <a:r>
              <a:rPr lang="sv-SE" b="0" smtClean="0">
                <a:latin typeface="Times New Roman" pitchFamily="18" charset="0"/>
                <a:cs typeface="Times New Roman" pitchFamily="18" charset="0"/>
              </a:rPr>
              <a:t>: Định nghĩa phạm vi của văn bản HTML</a:t>
            </a:r>
          </a:p>
          <a:p>
            <a:pPr algn="just" eaLnBrk="1" hangingPunct="1">
              <a:spcBef>
                <a:spcPts val="600"/>
              </a:spcBef>
              <a:spcAft>
                <a:spcPts val="600"/>
              </a:spcAft>
              <a:defRPr/>
            </a:pPr>
            <a:r>
              <a:rPr lang="sv-SE" b="0" smtClean="0">
                <a:solidFill>
                  <a:schemeClr val="accent6">
                    <a:lumMod val="60000"/>
                    <a:lumOff val="40000"/>
                  </a:schemeClr>
                </a:solidFill>
                <a:latin typeface="Times New Roman" pitchFamily="18" charset="0"/>
                <a:cs typeface="Times New Roman" pitchFamily="18" charset="0"/>
              </a:rPr>
              <a:t> </a:t>
            </a:r>
            <a:r>
              <a:rPr lang="sv-SE" smtClean="0">
                <a:solidFill>
                  <a:srgbClr val="0000CC"/>
                </a:solidFill>
                <a:latin typeface="Times New Roman" pitchFamily="18" charset="0"/>
                <a:cs typeface="Times New Roman" pitchFamily="18" charset="0"/>
              </a:rPr>
              <a:t>&lt;head&gt;&lt;/head&gt;</a:t>
            </a:r>
            <a:r>
              <a:rPr lang="sv-SE" b="0" smtClean="0">
                <a:latin typeface="Times New Roman" pitchFamily="18" charset="0"/>
                <a:cs typeface="Times New Roman" pitchFamily="18" charset="0"/>
              </a:rPr>
              <a:t>: Định nghĩa các mô tả về trang HTML. Thông tin trong tag này không được hiển thị trên trang web</a:t>
            </a:r>
            <a:endParaRPr lang="en-US" b="0" smtClean="0">
              <a:latin typeface="Times New Roman" pitchFamily="18" charset="0"/>
              <a:cs typeface="Times New Roman" pitchFamily="18" charset="0"/>
            </a:endParaRPr>
          </a:p>
          <a:p>
            <a:pPr algn="just" eaLnBrk="1" hangingPunct="1">
              <a:spcBef>
                <a:spcPts val="600"/>
              </a:spcBef>
              <a:spcAft>
                <a:spcPts val="600"/>
              </a:spcAft>
              <a:defRPr/>
            </a:pPr>
            <a:r>
              <a:rPr lang="en-US" b="0" smtClean="0">
                <a:solidFill>
                  <a:schemeClr val="tx2">
                    <a:lumMod val="75000"/>
                  </a:schemeClr>
                </a:solidFill>
                <a:latin typeface="Times New Roman" pitchFamily="18" charset="0"/>
                <a:cs typeface="Times New Roman" pitchFamily="18" charset="0"/>
              </a:rPr>
              <a:t> </a:t>
            </a:r>
            <a:r>
              <a:rPr lang="en-US" smtClean="0">
                <a:solidFill>
                  <a:srgbClr val="0000CC"/>
                </a:solidFill>
                <a:latin typeface="Times New Roman" pitchFamily="18" charset="0"/>
                <a:cs typeface="Times New Roman" pitchFamily="18" charset="0"/>
              </a:rPr>
              <a:t>&lt;title&gt;&lt;/title&gt; </a:t>
            </a:r>
            <a:r>
              <a:rPr lang="en-US" b="0" smtClean="0">
                <a:latin typeface="Times New Roman" pitchFamily="18" charset="0"/>
                <a:cs typeface="Times New Roman" pitchFamily="18" charset="0"/>
              </a:rPr>
              <a:t>: Mô tả tiêu đề trang web</a:t>
            </a:r>
          </a:p>
          <a:p>
            <a:pPr algn="just" eaLnBrk="1" hangingPunct="1">
              <a:spcBef>
                <a:spcPts val="600"/>
              </a:spcBef>
              <a:spcAft>
                <a:spcPts val="600"/>
              </a:spcAft>
              <a:defRPr/>
            </a:pPr>
            <a:r>
              <a:rPr kumimoji="1" lang="en-US" b="0" kern="1200" smtClean="0">
                <a:solidFill>
                  <a:srgbClr val="0000CC"/>
                </a:solidFill>
                <a:latin typeface="Times New Roman" pitchFamily="18" charset="0"/>
                <a:ea typeface="MS PGothic" pitchFamily="34" charset="-128"/>
                <a:cs typeface="Times New Roman" pitchFamily="18" charset="0"/>
              </a:rPr>
              <a:t> </a:t>
            </a:r>
            <a:r>
              <a:rPr kumimoji="1" lang="en-US" kern="1200" smtClean="0">
                <a:solidFill>
                  <a:srgbClr val="0000CC"/>
                </a:solidFill>
                <a:latin typeface="Times New Roman" pitchFamily="18" charset="0"/>
                <a:ea typeface="MS PGothic" pitchFamily="34" charset="-128"/>
                <a:cs typeface="Times New Roman" pitchFamily="18" charset="0"/>
              </a:rPr>
              <a:t>&lt;body&gt;&lt;/body&gt;</a:t>
            </a:r>
            <a:r>
              <a:rPr kumimoji="1" lang="en-US" b="0" kern="1200" smtClean="0">
                <a:solidFill>
                  <a:srgbClr val="FF99FF"/>
                </a:solidFill>
                <a:latin typeface="Times New Roman" pitchFamily="18" charset="0"/>
                <a:ea typeface="MS PGothic" pitchFamily="34" charset="-128"/>
                <a:cs typeface="Times New Roman" pitchFamily="18" charset="0"/>
              </a:rPr>
              <a:t>: </a:t>
            </a:r>
            <a:r>
              <a:rPr lang="en-US" b="0" smtClean="0">
                <a:latin typeface="Times New Roman" pitchFamily="18" charset="0"/>
                <a:cs typeface="Times New Roman" pitchFamily="18" charset="0"/>
              </a:rPr>
              <a:t>Xác định vùng thân của trang web, nơi chứa các thông tin</a:t>
            </a:r>
          </a:p>
        </p:txBody>
      </p:sp>
    </p:spTree>
    <p:extLst>
      <p:ext uri="{BB962C8B-B14F-4D97-AF65-F5344CB8AC3E}">
        <p14:creationId xmlns:p14="http://schemas.microsoft.com/office/powerpoint/2010/main" val="1970801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15"/>
            <a:ext cx="8229600" cy="563562"/>
          </a:xfrm>
        </p:spPr>
        <p:txBody>
          <a:bodyPr/>
          <a:lstStyle/>
          <a:p>
            <a:pPr eaLnBrk="1" hangingPunct="1">
              <a:defRPr/>
            </a:pPr>
            <a:r>
              <a:rPr lang="en-US" sz="3600" smtClean="0">
                <a:latin typeface="Times New Roman" pitchFamily="18" charset="0"/>
                <a:cs typeface="Times New Roman" pitchFamily="18" charset="0"/>
              </a:rPr>
              <a:t>Cấu trúc 1 tài liệu HTML – Ví dụ</a:t>
            </a:r>
            <a:endParaRPr lang="en-US" sz="3600">
              <a:latin typeface="Times New Roman" pitchFamily="18" charset="0"/>
              <a:cs typeface="Times New Roman" pitchFamily="18" charset="0"/>
            </a:endParaRPr>
          </a:p>
        </p:txBody>
      </p:sp>
      <p:sp>
        <p:nvSpPr>
          <p:cNvPr id="3" name="Content Placeholder 2"/>
          <p:cNvSpPr>
            <a:spLocks noGrp="1"/>
          </p:cNvSpPr>
          <p:nvPr>
            <p:ph idx="1"/>
          </p:nvPr>
        </p:nvSpPr>
        <p:spPr>
          <a:xfrm>
            <a:off x="119063" y="1762125"/>
            <a:ext cx="4554537" cy="3244850"/>
          </a:xfrm>
          <a:ln>
            <a:solidFill>
              <a:srgbClr val="CC6600"/>
            </a:solidFill>
          </a:ln>
          <a:effectLst>
            <a:outerShdw blurRad="50800" dist="38100" dir="5400000" algn="t" rotWithShape="0">
              <a:prstClr val="black">
                <a:alpha val="40000"/>
              </a:prstClr>
            </a:outerShdw>
          </a:effectLst>
        </p:spPr>
        <p:txBody>
          <a:bodyPr/>
          <a:lstStyle/>
          <a:p>
            <a:pPr lvl="1" algn="just" eaLnBrk="1" hangingPunct="1">
              <a:spcBef>
                <a:spcPts val="600"/>
              </a:spcBef>
              <a:spcAft>
                <a:spcPts val="600"/>
              </a:spcAft>
              <a:buFontTx/>
              <a:buNone/>
              <a:defRPr/>
            </a:pPr>
            <a:r>
              <a:rPr lang="en-US" sz="1600" smtClean="0">
                <a:solidFill>
                  <a:schemeClr val="tx2">
                    <a:lumMod val="75000"/>
                  </a:schemeClr>
                </a:solidFill>
                <a:latin typeface="Times New Roman" pitchFamily="18" charset="0"/>
                <a:cs typeface="Times New Roman" pitchFamily="18" charset="0"/>
              </a:rPr>
              <a:t>&lt;HTML&gt;</a:t>
            </a:r>
          </a:p>
          <a:p>
            <a:pPr lvl="1" algn="just" eaLnBrk="1" hangingPunct="1">
              <a:spcBef>
                <a:spcPts val="600"/>
              </a:spcBef>
              <a:spcAft>
                <a:spcPts val="600"/>
              </a:spcAft>
              <a:buFontTx/>
              <a:buNone/>
              <a:defRPr/>
            </a:pPr>
            <a:r>
              <a:rPr lang="en-US" sz="1600" smtClean="0">
                <a:solidFill>
                  <a:schemeClr val="tx2">
                    <a:lumMod val="75000"/>
                  </a:schemeClr>
                </a:solidFill>
                <a:latin typeface="Times New Roman" pitchFamily="18" charset="0"/>
                <a:cs typeface="Times New Roman" pitchFamily="18" charset="0"/>
              </a:rPr>
              <a:t>	&lt;HEAD&gt;</a:t>
            </a:r>
          </a:p>
          <a:p>
            <a:pPr lvl="1" algn="just" eaLnBrk="1" hangingPunct="1">
              <a:spcBef>
                <a:spcPts val="600"/>
              </a:spcBef>
              <a:spcAft>
                <a:spcPts val="600"/>
              </a:spcAft>
              <a:buFontTx/>
              <a:buNone/>
              <a:defRPr/>
            </a:pPr>
            <a:r>
              <a:rPr lang="en-US" sz="1600" smtClean="0">
                <a:solidFill>
                  <a:schemeClr val="tx2">
                    <a:lumMod val="75000"/>
                  </a:schemeClr>
                </a:solidFill>
                <a:latin typeface="Times New Roman" pitchFamily="18" charset="0"/>
                <a:cs typeface="Times New Roman" pitchFamily="18" charset="0"/>
              </a:rPr>
              <a:t>		&lt;TITLE&gt;</a:t>
            </a:r>
            <a:r>
              <a:rPr lang="en-US" sz="1600" smtClean="0">
                <a:latin typeface="Times New Roman" pitchFamily="18" charset="0"/>
                <a:cs typeface="Times New Roman" pitchFamily="18" charset="0"/>
              </a:rPr>
              <a:t>Welcome to HTML</a:t>
            </a:r>
            <a:r>
              <a:rPr lang="en-US" sz="1600" smtClean="0">
                <a:solidFill>
                  <a:schemeClr val="tx2">
                    <a:lumMod val="75000"/>
                  </a:schemeClr>
                </a:solidFill>
                <a:latin typeface="Times New Roman" pitchFamily="18" charset="0"/>
                <a:cs typeface="Times New Roman" pitchFamily="18" charset="0"/>
              </a:rPr>
              <a:t>&lt;/TITLE&gt;</a:t>
            </a:r>
          </a:p>
          <a:p>
            <a:pPr lvl="1" algn="just" eaLnBrk="1" hangingPunct="1">
              <a:spcBef>
                <a:spcPts val="600"/>
              </a:spcBef>
              <a:spcAft>
                <a:spcPts val="600"/>
              </a:spcAft>
              <a:buFontTx/>
              <a:buNone/>
              <a:defRPr/>
            </a:pPr>
            <a:r>
              <a:rPr lang="en-US" sz="1600" smtClean="0">
                <a:solidFill>
                  <a:schemeClr val="tx2">
                    <a:lumMod val="75000"/>
                  </a:schemeClr>
                </a:solidFill>
                <a:latin typeface="Times New Roman" pitchFamily="18" charset="0"/>
                <a:cs typeface="Times New Roman" pitchFamily="18" charset="0"/>
              </a:rPr>
              <a:t>	&lt;/HEAD&gt;</a:t>
            </a:r>
          </a:p>
          <a:p>
            <a:pPr lvl="1" algn="just" eaLnBrk="1" hangingPunct="1">
              <a:spcBef>
                <a:spcPts val="600"/>
              </a:spcBef>
              <a:spcAft>
                <a:spcPts val="600"/>
              </a:spcAft>
              <a:buFontTx/>
              <a:buNone/>
              <a:defRPr/>
            </a:pPr>
            <a:r>
              <a:rPr lang="en-US" sz="1600" b="1" smtClean="0">
                <a:solidFill>
                  <a:schemeClr val="tx2">
                    <a:lumMod val="75000"/>
                  </a:schemeClr>
                </a:solidFill>
                <a:latin typeface="Times New Roman" pitchFamily="18" charset="0"/>
                <a:cs typeface="Times New Roman" pitchFamily="18" charset="0"/>
              </a:rPr>
              <a:t>	&lt;BODY BGCOLOR = lavender&gt;</a:t>
            </a:r>
          </a:p>
          <a:p>
            <a:pPr lvl="1" algn="just" eaLnBrk="1" hangingPunct="1">
              <a:spcBef>
                <a:spcPts val="600"/>
              </a:spcBef>
              <a:spcAft>
                <a:spcPts val="600"/>
              </a:spcAft>
              <a:buFontTx/>
              <a:buNone/>
              <a:defRPr/>
            </a:pPr>
            <a:r>
              <a:rPr lang="en-US" sz="1600" smtClean="0">
                <a:solidFill>
                  <a:schemeClr val="tx2">
                    <a:lumMod val="75000"/>
                  </a:schemeClr>
                </a:solidFill>
                <a:latin typeface="Times New Roman" pitchFamily="18" charset="0"/>
                <a:cs typeface="Times New Roman" pitchFamily="18" charset="0"/>
              </a:rPr>
              <a:t>		&lt;H3&gt;</a:t>
            </a:r>
            <a:r>
              <a:rPr lang="en-US" sz="1600" smtClean="0">
                <a:latin typeface="Times New Roman" pitchFamily="18" charset="0"/>
                <a:cs typeface="Times New Roman" pitchFamily="18" charset="0"/>
              </a:rPr>
              <a:t>My first HTML document</a:t>
            </a:r>
            <a:r>
              <a:rPr lang="en-US" sz="1600" smtClean="0">
                <a:solidFill>
                  <a:schemeClr val="tx2">
                    <a:lumMod val="75000"/>
                  </a:schemeClr>
                </a:solidFill>
                <a:latin typeface="Times New Roman" pitchFamily="18" charset="0"/>
                <a:cs typeface="Times New Roman" pitchFamily="18" charset="0"/>
              </a:rPr>
              <a:t>&lt;/H3&gt;</a:t>
            </a:r>
          </a:p>
          <a:p>
            <a:pPr lvl="1" algn="just" eaLnBrk="1" hangingPunct="1">
              <a:spcBef>
                <a:spcPts val="600"/>
              </a:spcBef>
              <a:spcAft>
                <a:spcPts val="600"/>
              </a:spcAft>
              <a:buFontTx/>
              <a:buNone/>
              <a:defRPr/>
            </a:pPr>
            <a:r>
              <a:rPr lang="en-US" sz="1600" b="1" smtClean="0">
                <a:solidFill>
                  <a:schemeClr val="tx2">
                    <a:lumMod val="75000"/>
                  </a:schemeClr>
                </a:solidFill>
                <a:latin typeface="Times New Roman" pitchFamily="18" charset="0"/>
                <a:cs typeface="Times New Roman" pitchFamily="18" charset="0"/>
              </a:rPr>
              <a:t>	&lt;/BODY&gt;</a:t>
            </a:r>
          </a:p>
          <a:p>
            <a:pPr lvl="1" algn="just" eaLnBrk="1" hangingPunct="1">
              <a:spcBef>
                <a:spcPts val="600"/>
              </a:spcBef>
              <a:spcAft>
                <a:spcPts val="600"/>
              </a:spcAft>
              <a:buFontTx/>
              <a:buNone/>
              <a:defRPr/>
            </a:pPr>
            <a:r>
              <a:rPr lang="en-US" sz="1600" smtClean="0">
                <a:solidFill>
                  <a:schemeClr val="tx2">
                    <a:lumMod val="75000"/>
                  </a:schemeClr>
                </a:solidFill>
                <a:latin typeface="Times New Roman" pitchFamily="18" charset="0"/>
                <a:cs typeface="Times New Roman" pitchFamily="18" charset="0"/>
              </a:rPr>
              <a:t>&lt;/HTML&gt;</a:t>
            </a:r>
            <a:endParaRPr lang="en-US" sz="1600"/>
          </a:p>
        </p:txBody>
      </p:sp>
      <p:pic>
        <p:nvPicPr>
          <p:cNvPr id="24580" name="Picture 2"/>
          <p:cNvPicPr>
            <a:picLocks noChangeAspect="1" noChangeArrowheads="1"/>
          </p:cNvPicPr>
          <p:nvPr/>
        </p:nvPicPr>
        <p:blipFill>
          <a:blip r:embed="rId2"/>
          <a:srcRect/>
          <a:stretch>
            <a:fillRect/>
          </a:stretch>
        </p:blipFill>
        <p:spPr bwMode="auto">
          <a:xfrm>
            <a:off x="4756150" y="1827213"/>
            <a:ext cx="4286250" cy="3086100"/>
          </a:xfrm>
          <a:prstGeom prst="rect">
            <a:avLst/>
          </a:prstGeom>
          <a:noFill/>
          <a:ln w="9525">
            <a:noFill/>
            <a:miter lim="800000"/>
            <a:headEnd/>
            <a:tailEnd/>
          </a:ln>
        </p:spPr>
      </p:pic>
      <p:sp>
        <p:nvSpPr>
          <p:cNvPr id="6" name="Oval 5"/>
          <p:cNvSpPr>
            <a:spLocks noChangeArrowheads="1"/>
          </p:cNvSpPr>
          <p:nvPr/>
        </p:nvSpPr>
        <p:spPr bwMode="auto">
          <a:xfrm>
            <a:off x="942975" y="2511425"/>
            <a:ext cx="3484563" cy="406400"/>
          </a:xfrm>
          <a:prstGeom prst="ellipse">
            <a:avLst/>
          </a:prstGeom>
          <a:noFill/>
          <a:ln w="28575" algn="ctr">
            <a:solidFill>
              <a:srgbClr val="FF00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7" name="Oval 6"/>
          <p:cNvSpPr>
            <a:spLocks noChangeArrowheads="1"/>
          </p:cNvSpPr>
          <p:nvPr/>
        </p:nvSpPr>
        <p:spPr bwMode="auto">
          <a:xfrm>
            <a:off x="4645025" y="1814513"/>
            <a:ext cx="1611313" cy="304800"/>
          </a:xfrm>
          <a:prstGeom prst="ellipse">
            <a:avLst/>
          </a:prstGeom>
          <a:noFill/>
          <a:ln w="28575" algn="ctr">
            <a:solidFill>
              <a:srgbClr val="FF00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8" name="Oval 7"/>
          <p:cNvSpPr>
            <a:spLocks noChangeArrowheads="1"/>
          </p:cNvSpPr>
          <p:nvPr/>
        </p:nvSpPr>
        <p:spPr bwMode="auto">
          <a:xfrm>
            <a:off x="957263" y="3730625"/>
            <a:ext cx="3484562" cy="361950"/>
          </a:xfrm>
          <a:prstGeom prst="ellipse">
            <a:avLst/>
          </a:prstGeom>
          <a:noFill/>
          <a:ln w="28575" algn="ctr">
            <a:solidFill>
              <a:srgbClr val="0066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9" name="Oval 8"/>
          <p:cNvSpPr>
            <a:spLocks noChangeArrowheads="1"/>
          </p:cNvSpPr>
          <p:nvPr/>
        </p:nvSpPr>
        <p:spPr bwMode="auto">
          <a:xfrm>
            <a:off x="4775200" y="2786063"/>
            <a:ext cx="2263775" cy="465137"/>
          </a:xfrm>
          <a:prstGeom prst="ellipse">
            <a:avLst/>
          </a:prstGeom>
          <a:noFill/>
          <a:ln w="28575" algn="ctr">
            <a:solidFill>
              <a:srgbClr val="0066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Tree>
    <p:extLst>
      <p:ext uri="{BB962C8B-B14F-4D97-AF65-F5344CB8AC3E}">
        <p14:creationId xmlns:p14="http://schemas.microsoft.com/office/powerpoint/2010/main" val="410795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500"/>
                                        <p:tgtEl>
                                          <p:spTgt spid="6"/>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4)">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4)">
                                      <p:cBhvr>
                                        <p:cTn id="15" dur="500"/>
                                        <p:tgtEl>
                                          <p:spTgt spid="9"/>
                                        </p:tgtEl>
                                      </p:cBhvr>
                                    </p:animEffect>
                                  </p:childTnLst>
                                </p:cTn>
                              </p:par>
                              <p:par>
                                <p:cTn id="16" presetID="21"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4)">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457200" y="71983"/>
            <a:ext cx="8229600" cy="563562"/>
          </a:xfrm>
        </p:spPr>
        <p:txBody>
          <a:bodyPr/>
          <a:lstStyle/>
          <a:p>
            <a:pPr eaLnBrk="1" hangingPunct="1">
              <a:defRPr/>
            </a:pPr>
            <a:r>
              <a:rPr lang="en-US" sz="3600" smtClean="0">
                <a:latin typeface="Times New Roman" pitchFamily="18" charset="0"/>
                <a:cs typeface="Times New Roman" pitchFamily="18" charset="0"/>
              </a:rPr>
              <a:t>Cấu trúc tổng quát trang HTML</a:t>
            </a:r>
          </a:p>
        </p:txBody>
      </p:sp>
      <p:pic>
        <p:nvPicPr>
          <p:cNvPr id="20485" name="Picture 3"/>
          <p:cNvPicPr>
            <a:picLocks noGrp="1" noChangeAspect="1" noChangeArrowheads="1"/>
          </p:cNvPicPr>
          <p:nvPr>
            <p:ph type="body" idx="1"/>
          </p:nvPr>
        </p:nvPicPr>
        <p:blipFill>
          <a:blip r:embed="rId2"/>
          <a:srcRect/>
          <a:stretch>
            <a:fillRect/>
          </a:stretch>
        </p:blipFill>
        <p:spPr>
          <a:xfrm>
            <a:off x="533400" y="990600"/>
            <a:ext cx="7848600" cy="4412577"/>
          </a:xfrm>
        </p:spPr>
      </p:pic>
    </p:spTree>
    <p:extLst>
      <p:ext uri="{BB962C8B-B14F-4D97-AF65-F5344CB8AC3E}">
        <p14:creationId xmlns:p14="http://schemas.microsoft.com/office/powerpoint/2010/main" val="13810928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Cấu trúc tổng quát trang HTML</a:t>
            </a:r>
          </a:p>
        </p:txBody>
      </p:sp>
      <p:pic>
        <p:nvPicPr>
          <p:cNvPr id="21509" name="Picture 3"/>
          <p:cNvPicPr>
            <a:picLocks noGrp="1" noChangeAspect="1" noChangeArrowheads="1"/>
          </p:cNvPicPr>
          <p:nvPr>
            <p:ph type="body" idx="1"/>
          </p:nvPr>
        </p:nvPicPr>
        <p:blipFill>
          <a:blip r:embed="rId2"/>
          <a:srcRect/>
          <a:stretch>
            <a:fillRect/>
          </a:stretch>
        </p:blipFill>
        <p:spPr>
          <a:xfrm>
            <a:off x="457200" y="1004887"/>
            <a:ext cx="8001000" cy="4786313"/>
          </a:xfrm>
        </p:spPr>
      </p:pic>
    </p:spTree>
    <p:extLst>
      <p:ext uri="{BB962C8B-B14F-4D97-AF65-F5344CB8AC3E}">
        <p14:creationId xmlns:p14="http://schemas.microsoft.com/office/powerpoint/2010/main" val="367024994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7200" y="76200"/>
            <a:ext cx="8229600" cy="563562"/>
          </a:xfrm>
        </p:spPr>
        <p:txBody>
          <a:bodyPr/>
          <a:lstStyle/>
          <a:p>
            <a:r>
              <a:rPr lang="en-US" sz="4400" smtClean="0">
                <a:latin typeface="Arno Pro Smbd" pitchFamily="18" charset="0"/>
              </a:rPr>
              <a:t>Nội dung</a:t>
            </a:r>
            <a:endParaRPr lang="en-US" sz="4400">
              <a:solidFill>
                <a:schemeClr val="accent1"/>
              </a:solidFill>
              <a:latin typeface="Arno Pro Smbd" pitchFamily="18" charset="0"/>
            </a:endParaRPr>
          </a:p>
        </p:txBody>
      </p:sp>
      <p:grpSp>
        <p:nvGrpSpPr>
          <p:cNvPr id="4" name="Group 67"/>
          <p:cNvGrpSpPr>
            <a:grpSpLocks/>
          </p:cNvGrpSpPr>
          <p:nvPr/>
        </p:nvGrpSpPr>
        <p:grpSpPr bwMode="auto">
          <a:xfrm>
            <a:off x="1524000" y="1676400"/>
            <a:ext cx="5867400" cy="897775"/>
            <a:chOff x="1344" y="1104"/>
            <a:chExt cx="2976" cy="432"/>
          </a:xfrm>
        </p:grpSpPr>
        <p:sp>
          <p:nvSpPr>
            <p:cNvPr id="16" name="AutoShape 48"/>
            <p:cNvSpPr>
              <a:spLocks noChangeArrowheads="1"/>
            </p:cNvSpPr>
            <p:nvPr/>
          </p:nvSpPr>
          <p:spPr bwMode="gray">
            <a:xfrm>
              <a:off x="1584" y="117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sz="2800">
                <a:latin typeface="Arno Pro Smbd" pitchFamily="18" charset="0"/>
              </a:endParaRPr>
            </a:p>
          </p:txBody>
        </p:sp>
        <p:sp>
          <p:nvSpPr>
            <p:cNvPr id="17" name="AutoShape 49"/>
            <p:cNvSpPr>
              <a:spLocks noChangeArrowheads="1"/>
            </p:cNvSpPr>
            <p:nvPr/>
          </p:nvSpPr>
          <p:spPr bwMode="gray">
            <a:xfrm>
              <a:off x="1344" y="110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800">
                <a:latin typeface="Arno Pro Smbd" pitchFamily="18" charset="0"/>
              </a:endParaRPr>
            </a:p>
          </p:txBody>
        </p:sp>
        <p:sp>
          <p:nvSpPr>
            <p:cNvPr id="18" name="Text Box 50"/>
            <p:cNvSpPr txBox="1">
              <a:spLocks noChangeArrowheads="1"/>
            </p:cNvSpPr>
            <p:nvPr/>
          </p:nvSpPr>
          <p:spPr bwMode="gray">
            <a:xfrm>
              <a:off x="1851" y="1214"/>
              <a:ext cx="2160" cy="252"/>
            </a:xfrm>
            <a:prstGeom prst="rect">
              <a:avLst/>
            </a:prstGeom>
            <a:noFill/>
            <a:ln w="9525" algn="ctr">
              <a:noFill/>
              <a:miter lim="800000"/>
              <a:headEnd/>
              <a:tailEnd/>
            </a:ln>
            <a:effectLst/>
          </p:spPr>
          <p:txBody>
            <a:bodyPr>
              <a:spAutoFit/>
            </a:bodyPr>
            <a:lstStyle/>
            <a:p>
              <a:pPr eaLnBrk="0" hangingPunct="0"/>
              <a:r>
                <a:rPr lang="en-US" sz="2800" b="1" smtClean="0">
                  <a:solidFill>
                    <a:srgbClr val="000000"/>
                  </a:solidFill>
                  <a:latin typeface="Arno Pro Smbd" pitchFamily="18" charset="0"/>
                </a:rPr>
                <a:t>Các Tag cơ bản</a:t>
              </a:r>
              <a:endParaRPr lang="en-US" sz="2800" b="1">
                <a:solidFill>
                  <a:srgbClr val="000000"/>
                </a:solidFill>
                <a:latin typeface="Arno Pro Smbd" pitchFamily="18" charset="0"/>
              </a:endParaRPr>
            </a:p>
          </p:txBody>
        </p:sp>
        <p:sp>
          <p:nvSpPr>
            <p:cNvPr id="19" name="Text Box 51"/>
            <p:cNvSpPr txBox="1">
              <a:spLocks noChangeArrowheads="1"/>
            </p:cNvSpPr>
            <p:nvPr/>
          </p:nvSpPr>
          <p:spPr bwMode="gray">
            <a:xfrm>
              <a:off x="1441" y="1214"/>
              <a:ext cx="184" cy="252"/>
            </a:xfrm>
            <a:prstGeom prst="rect">
              <a:avLst/>
            </a:prstGeom>
            <a:noFill/>
            <a:ln w="9525" algn="ctr">
              <a:noFill/>
              <a:miter lim="800000"/>
              <a:headEnd/>
              <a:tailEnd/>
            </a:ln>
            <a:effectLst/>
          </p:spPr>
          <p:txBody>
            <a:bodyPr wrap="none">
              <a:spAutoFit/>
            </a:bodyPr>
            <a:lstStyle/>
            <a:p>
              <a:pPr algn="ctr" eaLnBrk="0" hangingPunct="0"/>
              <a:r>
                <a:rPr lang="en-US" sz="2800">
                  <a:solidFill>
                    <a:schemeClr val="bg1"/>
                  </a:solidFill>
                  <a:latin typeface="Arno Pro Smbd" pitchFamily="18" charset="0"/>
                </a:rPr>
                <a:t>3</a:t>
              </a:r>
            </a:p>
          </p:txBody>
        </p:sp>
      </p:grpSp>
      <p:pic>
        <p:nvPicPr>
          <p:cNvPr id="11265" name="Picture 1" descr="F:\Icon dep\Icon\Icon\Icone (png)\Blu Style png iblog.png"/>
          <p:cNvPicPr>
            <a:picLocks noChangeAspect="1" noChangeArrowheads="1"/>
          </p:cNvPicPr>
          <p:nvPr/>
        </p:nvPicPr>
        <p:blipFill>
          <a:blip r:embed="rId2"/>
          <a:srcRect/>
          <a:stretch>
            <a:fillRect/>
          </a:stretch>
        </p:blipFill>
        <p:spPr bwMode="auto">
          <a:xfrm>
            <a:off x="3657600" y="4114800"/>
            <a:ext cx="2133600" cy="2133600"/>
          </a:xfrm>
          <a:prstGeom prst="rect">
            <a:avLst/>
          </a:prstGeom>
          <a:noFill/>
        </p:spPr>
      </p:pic>
    </p:spTree>
    <p:extLst>
      <p:ext uri="{BB962C8B-B14F-4D97-AF65-F5344CB8AC3E}">
        <p14:creationId xmlns:p14="http://schemas.microsoft.com/office/powerpoint/2010/main" val="8840560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sp>
        <p:nvSpPr>
          <p:cNvPr id="23557" name="Rectangle 3"/>
          <p:cNvSpPr>
            <a:spLocks noGrp="1" noChangeArrowheads="1"/>
          </p:cNvSpPr>
          <p:nvPr>
            <p:ph type="body" idx="1"/>
          </p:nvPr>
        </p:nvSpPr>
        <p:spPr>
          <a:xfrm>
            <a:off x="457200" y="900113"/>
            <a:ext cx="8229600" cy="4891087"/>
          </a:xfrm>
        </p:spPr>
        <p:txBody>
          <a:bodyPr/>
          <a:lstStyle/>
          <a:p>
            <a:pPr algn="just" eaLnBrk="1" hangingPunct="1"/>
            <a:r>
              <a:rPr lang="en-US" b="0" smtClean="0">
                <a:latin typeface="Times New Roman" pitchFamily="18" charset="0"/>
                <a:cs typeface="Times New Roman" pitchFamily="18" charset="0"/>
              </a:rPr>
              <a:t> Định dạng là làm cho một nội dung nào đó thể hiện trên trình duyệt theo ý muốn, như làm cho chữ đậm lên hay to hơn…</a:t>
            </a:r>
          </a:p>
          <a:p>
            <a:pPr algn="just" eaLnBrk="1" hangingPunct="1"/>
            <a:r>
              <a:rPr lang="en-US" b="0" smtClean="0">
                <a:latin typeface="Times New Roman" pitchFamily="18" charset="0"/>
                <a:cs typeface="Times New Roman" pitchFamily="18" charset="0"/>
              </a:rPr>
              <a:t> Cách định dạng là bao nội dung cần định dạng trong một hoặc nhiều tag lồng nhau.</a:t>
            </a:r>
          </a:p>
          <a:p>
            <a:pPr algn="just" eaLnBrk="1" hangingPunct="1"/>
            <a:r>
              <a:rPr lang="en-US" b="0" smtClean="0">
                <a:latin typeface="Times New Roman" pitchFamily="18" charset="0"/>
                <a:cs typeface="Times New Roman" pitchFamily="18" charset="0"/>
              </a:rPr>
              <a:t> Có rất nhiều loại định dạng khác nhau:</a:t>
            </a:r>
          </a:p>
          <a:p>
            <a:pPr lvl="1" algn="just" eaLnBrk="1" hangingPunct="1"/>
            <a:r>
              <a:rPr lang="en-US" smtClean="0">
                <a:latin typeface="Times New Roman" pitchFamily="18" charset="0"/>
                <a:cs typeface="Times New Roman" pitchFamily="18" charset="0"/>
              </a:rPr>
              <a:t>Định dạng ký tự</a:t>
            </a:r>
          </a:p>
          <a:p>
            <a:pPr lvl="1" algn="just" eaLnBrk="1" hangingPunct="1"/>
            <a:r>
              <a:rPr lang="en-US" smtClean="0">
                <a:latin typeface="Times New Roman" pitchFamily="18" charset="0"/>
                <a:cs typeface="Times New Roman" pitchFamily="18" charset="0"/>
              </a:rPr>
              <a:t>Font chữ</a:t>
            </a:r>
          </a:p>
          <a:p>
            <a:pPr lvl="1" algn="just" eaLnBrk="1" hangingPunct="1"/>
            <a:r>
              <a:rPr lang="en-US" smtClean="0">
                <a:latin typeface="Times New Roman" pitchFamily="18" charset="0"/>
                <a:cs typeface="Times New Roman" pitchFamily="18" charset="0"/>
              </a:rPr>
              <a:t>Tiêu đề</a:t>
            </a:r>
          </a:p>
          <a:p>
            <a:pPr lvl="1" algn="just" eaLnBrk="1" hangingPunct="1"/>
            <a:r>
              <a:rPr lang="en-US" smtClean="0">
                <a:latin typeface="Times New Roman" pitchFamily="18" charset="0"/>
                <a:cs typeface="Times New Roman" pitchFamily="18" charset="0"/>
              </a:rPr>
              <a:t>Văn bản</a:t>
            </a:r>
          </a:p>
        </p:txBody>
      </p:sp>
    </p:spTree>
    <p:extLst>
      <p:ext uri="{BB962C8B-B14F-4D97-AF65-F5344CB8AC3E}">
        <p14:creationId xmlns:p14="http://schemas.microsoft.com/office/powerpoint/2010/main" val="250425656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pic>
        <p:nvPicPr>
          <p:cNvPr id="24581" name="Picture 3"/>
          <p:cNvPicPr>
            <a:picLocks noGrp="1" noChangeAspect="1" noChangeArrowheads="1"/>
          </p:cNvPicPr>
          <p:nvPr>
            <p:ph type="body" idx="1"/>
          </p:nvPr>
        </p:nvPicPr>
        <p:blipFill>
          <a:blip r:embed="rId2"/>
          <a:srcRect/>
          <a:stretch>
            <a:fillRect/>
          </a:stretch>
        </p:blipFill>
        <p:spPr>
          <a:xfrm>
            <a:off x="914400" y="1022262"/>
            <a:ext cx="7239000" cy="4616538"/>
          </a:xfrm>
        </p:spPr>
      </p:pic>
    </p:spTree>
    <p:extLst>
      <p:ext uri="{BB962C8B-B14F-4D97-AF65-F5344CB8AC3E}">
        <p14:creationId xmlns:p14="http://schemas.microsoft.com/office/powerpoint/2010/main" val="38067728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pic>
        <p:nvPicPr>
          <p:cNvPr id="25605" name="Picture 3"/>
          <p:cNvPicPr>
            <a:picLocks noGrp="1" noChangeAspect="1" noChangeArrowheads="1"/>
          </p:cNvPicPr>
          <p:nvPr>
            <p:ph type="body" idx="1"/>
          </p:nvPr>
        </p:nvPicPr>
        <p:blipFill>
          <a:blip r:embed="rId2"/>
          <a:srcRect/>
          <a:stretch>
            <a:fillRect/>
          </a:stretch>
        </p:blipFill>
        <p:spPr>
          <a:xfrm>
            <a:off x="609600" y="1447800"/>
            <a:ext cx="7725555" cy="4343400"/>
          </a:xfrm>
        </p:spPr>
      </p:pic>
      <p:sp>
        <p:nvSpPr>
          <p:cNvPr id="424964" name="Text Box 4"/>
          <p:cNvSpPr txBox="1">
            <a:spLocks noChangeArrowheads="1"/>
          </p:cNvSpPr>
          <p:nvPr/>
        </p:nvSpPr>
        <p:spPr bwMode="auto">
          <a:xfrm>
            <a:off x="6781800" y="1002268"/>
            <a:ext cx="1676400" cy="369332"/>
          </a:xfrm>
          <a:prstGeom prst="rect">
            <a:avLst/>
          </a:prstGeom>
          <a:noFill/>
          <a:ln w="9525">
            <a:noFill/>
            <a:miter lim="800000"/>
            <a:headEnd/>
            <a:tailEnd/>
          </a:ln>
          <a:effectLst/>
        </p:spPr>
        <p:txBody>
          <a:bodyPr wrap="square">
            <a:spAutoFit/>
          </a:bodyPr>
          <a:lstStyle/>
          <a:p>
            <a:pPr>
              <a:spcBef>
                <a:spcPct val="50000"/>
              </a:spcBef>
              <a:defRPr/>
            </a:pPr>
            <a:r>
              <a:rPr lang="en-US">
                <a:solidFill>
                  <a:srgbClr val="800000"/>
                </a:solidFill>
                <a:effectLst>
                  <a:outerShdw blurRad="38100" dist="38100" dir="2700000" algn="tl">
                    <a:srgbClr val="C0C0C0"/>
                  </a:outerShdw>
                </a:effectLst>
              </a:rPr>
              <a:t>CODE HTML</a:t>
            </a:r>
          </a:p>
        </p:txBody>
      </p:sp>
    </p:spTree>
    <p:extLst>
      <p:ext uri="{BB962C8B-B14F-4D97-AF65-F5344CB8AC3E}">
        <p14:creationId xmlns:p14="http://schemas.microsoft.com/office/powerpoint/2010/main" val="313848323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pic>
        <p:nvPicPr>
          <p:cNvPr id="26629" name="Picture 6"/>
          <p:cNvPicPr>
            <a:picLocks noGrp="1" noChangeAspect="1" noChangeArrowheads="1"/>
          </p:cNvPicPr>
          <p:nvPr>
            <p:ph type="body" idx="1"/>
          </p:nvPr>
        </p:nvPicPr>
        <p:blipFill>
          <a:blip r:embed="rId2"/>
          <a:srcRect/>
          <a:stretch>
            <a:fillRect/>
          </a:stretch>
        </p:blipFill>
        <p:spPr>
          <a:xfrm>
            <a:off x="609600" y="1264091"/>
            <a:ext cx="7696200" cy="4908109"/>
          </a:xfrm>
        </p:spPr>
      </p:pic>
    </p:spTree>
    <p:extLst>
      <p:ext uri="{BB962C8B-B14F-4D97-AF65-F5344CB8AC3E}">
        <p14:creationId xmlns:p14="http://schemas.microsoft.com/office/powerpoint/2010/main" val="173777862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7200" y="76200"/>
            <a:ext cx="8229600" cy="563562"/>
          </a:xfrm>
        </p:spPr>
        <p:txBody>
          <a:bodyPr/>
          <a:lstStyle/>
          <a:p>
            <a:r>
              <a:rPr lang="en-US" sz="4400" smtClean="0">
                <a:latin typeface="Arno Pro Smbd" pitchFamily="18" charset="0"/>
              </a:rPr>
              <a:t>Nội dung</a:t>
            </a:r>
            <a:endParaRPr lang="en-US" sz="4400">
              <a:solidFill>
                <a:schemeClr val="accent1"/>
              </a:solidFill>
              <a:latin typeface="Arno Pro Smbd" pitchFamily="18" charset="0"/>
            </a:endParaRPr>
          </a:p>
        </p:txBody>
      </p:sp>
      <p:grpSp>
        <p:nvGrpSpPr>
          <p:cNvPr id="2" name="Group 67"/>
          <p:cNvGrpSpPr>
            <a:grpSpLocks/>
          </p:cNvGrpSpPr>
          <p:nvPr/>
        </p:nvGrpSpPr>
        <p:grpSpPr bwMode="auto">
          <a:xfrm>
            <a:off x="1752600" y="1600200"/>
            <a:ext cx="5867400" cy="914400"/>
            <a:chOff x="1344" y="1104"/>
            <a:chExt cx="2976" cy="440"/>
          </a:xfrm>
        </p:grpSpPr>
        <p:sp>
          <p:nvSpPr>
            <p:cNvPr id="87088" name="AutoShape 48"/>
            <p:cNvSpPr>
              <a:spLocks noChangeArrowheads="1"/>
            </p:cNvSpPr>
            <p:nvPr/>
          </p:nvSpPr>
          <p:spPr bwMode="gray">
            <a:xfrm>
              <a:off x="1584" y="117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sz="2800">
                <a:latin typeface="Arno Pro Smbd" pitchFamily="18" charset="0"/>
              </a:endParaRPr>
            </a:p>
          </p:txBody>
        </p:sp>
        <p:sp>
          <p:nvSpPr>
            <p:cNvPr id="87089" name="AutoShape 49"/>
            <p:cNvSpPr>
              <a:spLocks noChangeArrowheads="1"/>
            </p:cNvSpPr>
            <p:nvPr/>
          </p:nvSpPr>
          <p:spPr bwMode="gray">
            <a:xfrm>
              <a:off x="1344" y="110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800">
                <a:latin typeface="Arno Pro Smbd" pitchFamily="18" charset="0"/>
              </a:endParaRPr>
            </a:p>
          </p:txBody>
        </p:sp>
        <p:sp>
          <p:nvSpPr>
            <p:cNvPr id="87090" name="Text Box 50"/>
            <p:cNvSpPr txBox="1">
              <a:spLocks noChangeArrowheads="1"/>
            </p:cNvSpPr>
            <p:nvPr/>
          </p:nvSpPr>
          <p:spPr bwMode="gray">
            <a:xfrm>
              <a:off x="1851" y="1214"/>
              <a:ext cx="2160" cy="252"/>
            </a:xfrm>
            <a:prstGeom prst="rect">
              <a:avLst/>
            </a:prstGeom>
            <a:noFill/>
            <a:ln w="9525" algn="ctr">
              <a:noFill/>
              <a:miter lim="800000"/>
              <a:headEnd/>
              <a:tailEnd/>
            </a:ln>
            <a:effectLst/>
          </p:spPr>
          <p:txBody>
            <a:bodyPr>
              <a:spAutoFit/>
            </a:bodyPr>
            <a:lstStyle/>
            <a:p>
              <a:pPr eaLnBrk="0" hangingPunct="0"/>
              <a:r>
                <a:rPr lang="en-US" sz="2800" b="1" smtClean="0">
                  <a:solidFill>
                    <a:srgbClr val="000000"/>
                  </a:solidFill>
                  <a:latin typeface="Arno Pro Smbd" pitchFamily="18" charset="0"/>
                </a:rPr>
                <a:t>Giới thiệu về HTML</a:t>
              </a:r>
              <a:endParaRPr lang="en-US" sz="2800" b="1">
                <a:solidFill>
                  <a:srgbClr val="000000"/>
                </a:solidFill>
                <a:latin typeface="Arno Pro Smbd" pitchFamily="18" charset="0"/>
              </a:endParaRPr>
            </a:p>
          </p:txBody>
        </p:sp>
        <p:sp>
          <p:nvSpPr>
            <p:cNvPr id="87091" name="Text Box 51"/>
            <p:cNvSpPr txBox="1">
              <a:spLocks noChangeArrowheads="1"/>
            </p:cNvSpPr>
            <p:nvPr/>
          </p:nvSpPr>
          <p:spPr bwMode="gray">
            <a:xfrm>
              <a:off x="1441" y="1214"/>
              <a:ext cx="228" cy="330"/>
            </a:xfrm>
            <a:prstGeom prst="rect">
              <a:avLst/>
            </a:prstGeom>
            <a:noFill/>
            <a:ln w="9525" algn="ctr">
              <a:noFill/>
              <a:miter lim="800000"/>
              <a:headEnd/>
              <a:tailEnd/>
            </a:ln>
            <a:effectLst/>
          </p:spPr>
          <p:txBody>
            <a:bodyPr wrap="none">
              <a:spAutoFit/>
            </a:bodyPr>
            <a:lstStyle/>
            <a:p>
              <a:pPr algn="ctr" eaLnBrk="0" hangingPunct="0"/>
              <a:r>
                <a:rPr lang="en-US" sz="2800">
                  <a:solidFill>
                    <a:schemeClr val="bg1"/>
                  </a:solidFill>
                  <a:latin typeface="Arno Pro Smbd" pitchFamily="18" charset="0"/>
                </a:rPr>
                <a:t>1</a:t>
              </a:r>
            </a:p>
          </p:txBody>
        </p:sp>
      </p:grpSp>
      <p:pic>
        <p:nvPicPr>
          <p:cNvPr id="84994" name="Picture 2" descr="F:\Icon dep\Icon\Icon\Icone (png)\Blu Style png iphoto.png"/>
          <p:cNvPicPr>
            <a:picLocks noChangeAspect="1" noChangeArrowheads="1"/>
          </p:cNvPicPr>
          <p:nvPr/>
        </p:nvPicPr>
        <p:blipFill>
          <a:blip r:embed="rId2"/>
          <a:srcRect/>
          <a:stretch>
            <a:fillRect/>
          </a:stretch>
        </p:blipFill>
        <p:spPr bwMode="auto">
          <a:xfrm>
            <a:off x="3810000" y="3962400"/>
            <a:ext cx="2286000" cy="2286000"/>
          </a:xfrm>
          <a:prstGeom prst="rect">
            <a:avLst/>
          </a:prstGeom>
          <a:noFill/>
        </p:spPr>
      </p:pic>
    </p:spTree>
    <p:extLst>
      <p:ext uri="{BB962C8B-B14F-4D97-AF65-F5344CB8AC3E}">
        <p14:creationId xmlns:p14="http://schemas.microsoft.com/office/powerpoint/2010/main" val="5137228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sp>
        <p:nvSpPr>
          <p:cNvPr id="27653" name="Rectangle 3"/>
          <p:cNvSpPr>
            <a:spLocks noGrp="1" noChangeArrowheads="1"/>
          </p:cNvSpPr>
          <p:nvPr>
            <p:ph type="body" idx="1"/>
          </p:nvPr>
        </p:nvSpPr>
        <p:spPr>
          <a:xfrm>
            <a:off x="457200" y="900113"/>
            <a:ext cx="8229600" cy="3824287"/>
          </a:xfrm>
        </p:spPr>
        <p:txBody>
          <a:bodyPr/>
          <a:lstStyle/>
          <a:p>
            <a:pPr algn="just" eaLnBrk="1" hangingPunct="1"/>
            <a:r>
              <a:rPr lang="en-US" b="0" smtClean="0">
                <a:latin typeface="Times New Roman" pitchFamily="18" charset="0"/>
                <a:cs typeface="Times New Roman" pitchFamily="18" charset="0"/>
              </a:rPr>
              <a:t> Tuy nhiên trong khi soạn thảo ta có thể dùng nhiều khoảng trắng nhưng khi hiển thị thì trình duyệt sẽ tự cắt bỏ hết chỉ chừa lại một khoảng trắng.</a:t>
            </a:r>
          </a:p>
          <a:p>
            <a:pPr algn="just" eaLnBrk="1" hangingPunct="1"/>
            <a:endParaRPr lang="en-US" b="0" smtClean="0">
              <a:latin typeface="Times New Roman" pitchFamily="18" charset="0"/>
              <a:cs typeface="Times New Roman" pitchFamily="18" charset="0"/>
            </a:endParaRPr>
          </a:p>
          <a:p>
            <a:pPr algn="just" eaLnBrk="1" hangingPunct="1"/>
            <a:r>
              <a:rPr lang="en-US" b="0" smtClean="0">
                <a:latin typeface="Times New Roman" pitchFamily="18" charset="0"/>
                <a:cs typeface="Times New Roman" pitchFamily="18" charset="0"/>
              </a:rPr>
              <a:t> Do đó để hiển thị nhiều khoảng trắng ta dùng mã : </a:t>
            </a:r>
            <a:r>
              <a:rPr lang="en-US" b="0" i="1" smtClean="0">
                <a:latin typeface="Times New Roman" pitchFamily="18" charset="0"/>
                <a:cs typeface="Times New Roman" pitchFamily="18" charset="0"/>
              </a:rPr>
              <a:t>&amp;nbsp</a:t>
            </a:r>
            <a:r>
              <a:rPr lang="en-US" b="0" smtClean="0">
                <a:latin typeface="Times New Roman" pitchFamily="18" charset="0"/>
                <a:cs typeface="Times New Roman" pitchFamily="18" charset="0"/>
              </a:rPr>
              <a:t>. Hoặc khi muốn xuống dòng thì dùng thẻ </a:t>
            </a:r>
            <a:r>
              <a:rPr lang="en-US" b="0" i="1" smtClean="0">
                <a:latin typeface="Times New Roman" pitchFamily="18" charset="0"/>
                <a:cs typeface="Times New Roman" pitchFamily="18" charset="0"/>
              </a:rPr>
              <a:t>&lt;br&gt;</a:t>
            </a:r>
            <a:r>
              <a:rPr lang="en-US" b="0" smtClean="0">
                <a:latin typeface="Times New Roman" pitchFamily="18" charset="0"/>
                <a:cs typeface="Times New Roman" pitchFamily="18" charset="0"/>
              </a:rPr>
              <a:t>, nếu không thì trình duyệt sẽ tự xuống dòng khi ký tự chạm vào lề phải. </a:t>
            </a:r>
          </a:p>
        </p:txBody>
      </p:sp>
    </p:spTree>
    <p:extLst>
      <p:ext uri="{BB962C8B-B14F-4D97-AF65-F5344CB8AC3E}">
        <p14:creationId xmlns:p14="http://schemas.microsoft.com/office/powerpoint/2010/main" val="293155635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15400" cy="563562"/>
          </a:xfrm>
        </p:spPr>
        <p:txBody>
          <a:bodyPr/>
          <a:lstStyle/>
          <a:p>
            <a:pPr eaLnBrk="1" hangingPunct="1">
              <a:defRPr/>
            </a:pPr>
            <a:r>
              <a:rPr lang="en-US" sz="3200" smtClean="0">
                <a:latin typeface="Times New Roman" pitchFamily="18" charset="0"/>
                <a:cs typeface="Times New Roman" pitchFamily="18" charset="0"/>
              </a:rPr>
              <a:t>Các tag xử lý văn bản – WYSIWYG với tag &lt;pre&gt;</a:t>
            </a:r>
            <a:endParaRPr lang="en-US" sz="320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eaLnBrk="1" hangingPunct="1">
              <a:lnSpc>
                <a:spcPct val="90000"/>
              </a:lnSpc>
              <a:defRPr/>
            </a:pPr>
            <a:r>
              <a:rPr lang="en-US" b="0" smtClean="0">
                <a:latin typeface="Times New Roman" pitchFamily="18" charset="0"/>
                <a:cs typeface="Times New Roman" pitchFamily="18" charset="0"/>
              </a:rPr>
              <a:t> Hiển thị đúng dạng văn bản đã soạn thảo (khoảng trắng, xuống dòng, tag,…)</a:t>
            </a:r>
          </a:p>
          <a:p>
            <a:pPr eaLnBrk="1" hangingPunct="1">
              <a:lnSpc>
                <a:spcPct val="90000"/>
              </a:lnSpc>
              <a:buFont typeface="Wingdings" pitchFamily="2" charset="2"/>
              <a:buNone/>
              <a:defRPr/>
            </a:pPr>
            <a:r>
              <a:rPr lang="en-US" b="0" smtClean="0">
                <a:solidFill>
                  <a:srgbClr val="FF0000"/>
                </a:solidFill>
                <a:latin typeface="Times New Roman" pitchFamily="18" charset="0"/>
                <a:cs typeface="Times New Roman" pitchFamily="18" charset="0"/>
              </a:rPr>
              <a:t>Ví dụ:</a:t>
            </a:r>
          </a:p>
          <a:p>
            <a:pPr eaLnBrk="1" hangingPunct="1">
              <a:lnSpc>
                <a:spcPct val="90000"/>
              </a:lnSpc>
              <a:buFont typeface="Wingdings" pitchFamily="2" charset="2"/>
              <a:buNone/>
              <a:defRPr/>
            </a:pPr>
            <a:r>
              <a:rPr lang="en-US" sz="1800" b="0" smtClean="0">
                <a:latin typeface="Times New Roman" pitchFamily="18" charset="0"/>
                <a:cs typeface="Times New Roman" pitchFamily="18" charset="0"/>
              </a:rPr>
              <a:t>&lt;FONT SIZE=4&gt;</a:t>
            </a:r>
          </a:p>
          <a:p>
            <a:pPr eaLnBrk="1" hangingPunct="1">
              <a:lnSpc>
                <a:spcPct val="90000"/>
              </a:lnSpc>
              <a:buFont typeface="Wingdings" pitchFamily="2" charset="2"/>
              <a:buNone/>
              <a:defRPr/>
            </a:pPr>
            <a:r>
              <a:rPr lang="en-US" sz="1800" b="0" smtClean="0">
                <a:solidFill>
                  <a:schemeClr val="tx2">
                    <a:lumMod val="75000"/>
                  </a:schemeClr>
                </a:solidFill>
                <a:latin typeface="Times New Roman" pitchFamily="18" charset="0"/>
                <a:cs typeface="Times New Roman" pitchFamily="18" charset="0"/>
              </a:rPr>
              <a:t>	&lt;pre&gt;</a:t>
            </a:r>
          </a:p>
          <a:p>
            <a:pPr eaLnBrk="1" hangingPunct="1">
              <a:lnSpc>
                <a:spcPct val="90000"/>
              </a:lnSpc>
              <a:buFont typeface="Wingdings" pitchFamily="2" charset="2"/>
              <a:buNone/>
              <a:defRPr/>
            </a:pPr>
            <a:r>
              <a:rPr lang="en-US" sz="1800" b="0" smtClean="0">
                <a:latin typeface="Times New Roman" pitchFamily="18" charset="0"/>
                <a:cs typeface="Times New Roman" pitchFamily="18" charset="0"/>
              </a:rPr>
              <a:t>		Ban co the xuong dong </a:t>
            </a:r>
          </a:p>
          <a:p>
            <a:pPr eaLnBrk="1" hangingPunct="1">
              <a:lnSpc>
                <a:spcPct val="90000"/>
              </a:lnSpc>
              <a:buFont typeface="Wingdings" pitchFamily="2" charset="2"/>
              <a:buNone/>
              <a:defRPr/>
            </a:pPr>
            <a:r>
              <a:rPr lang="en-US" sz="1800" b="0" smtClean="0">
                <a:latin typeface="Times New Roman" pitchFamily="18" charset="0"/>
                <a:cs typeface="Times New Roman" pitchFamily="18" charset="0"/>
              </a:rPr>
              <a:t>   		va cach khoang trang     thoai mai</a:t>
            </a:r>
          </a:p>
          <a:p>
            <a:pPr eaLnBrk="1" hangingPunct="1">
              <a:buFont typeface="Wingdings" pitchFamily="2" charset="2"/>
              <a:buNone/>
              <a:defRPr/>
            </a:pPr>
            <a:r>
              <a:rPr lang="en-US" sz="1800" b="0" smtClean="0">
                <a:solidFill>
                  <a:schemeClr val="tx2">
                    <a:lumMod val="75000"/>
                  </a:schemeClr>
                </a:solidFill>
                <a:latin typeface="Times New Roman" pitchFamily="18" charset="0"/>
                <a:cs typeface="Times New Roman" pitchFamily="18" charset="0"/>
              </a:rPr>
              <a:t>	&lt;/pre&gt;</a:t>
            </a:r>
          </a:p>
          <a:p>
            <a:pPr eaLnBrk="1" hangingPunct="1">
              <a:buFont typeface="Wingdings" pitchFamily="2" charset="2"/>
              <a:buNone/>
              <a:defRPr/>
            </a:pPr>
            <a:r>
              <a:rPr lang="en-US" sz="1800" b="0" smtClean="0">
                <a:latin typeface="Times New Roman" pitchFamily="18" charset="0"/>
                <a:cs typeface="Times New Roman" pitchFamily="18" charset="0"/>
              </a:rPr>
              <a:t>&lt;/FONT&gt;</a:t>
            </a:r>
            <a:endParaRPr lang="vi-VN" sz="1800" b="0" smtClean="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5105400" y="2087562"/>
            <a:ext cx="3529012" cy="2027238"/>
          </a:xfrm>
          <a:prstGeom prst="rect">
            <a:avLst/>
          </a:prstGeom>
          <a:noFill/>
          <a:ln w="9525">
            <a:noFill/>
            <a:miter lim="800000"/>
            <a:headEnd/>
            <a:tailEnd/>
          </a:ln>
        </p:spPr>
      </p:pic>
      <p:pic>
        <p:nvPicPr>
          <p:cNvPr id="5" name="Picture 8"/>
          <p:cNvPicPr>
            <a:picLocks noChangeAspect="1" noChangeArrowheads="1"/>
          </p:cNvPicPr>
          <p:nvPr/>
        </p:nvPicPr>
        <p:blipFill>
          <a:blip r:embed="rId3"/>
          <a:srcRect l="7407" t="33986" r="17379" b="23484"/>
          <a:stretch>
            <a:fillRect/>
          </a:stretch>
        </p:blipFill>
        <p:spPr bwMode="auto">
          <a:xfrm>
            <a:off x="1143000" y="4191000"/>
            <a:ext cx="3724275" cy="1897062"/>
          </a:xfrm>
          <a:prstGeom prst="rect">
            <a:avLst/>
          </a:prstGeom>
          <a:ln>
            <a:noFill/>
          </a:ln>
          <a:effectLst>
            <a:outerShdw blurRad="292100" dist="139700" dir="2700000" algn="tl" rotWithShape="0">
              <a:srgbClr val="333333">
                <a:alpha val="65000"/>
              </a:srgbClr>
            </a:outerShdw>
          </a:effectLst>
        </p:spPr>
      </p:pic>
      <p:pic>
        <p:nvPicPr>
          <p:cNvPr id="6" name="Picture 9"/>
          <p:cNvPicPr>
            <a:picLocks noChangeAspect="1" noChangeArrowheads="1"/>
          </p:cNvPicPr>
          <p:nvPr/>
        </p:nvPicPr>
        <p:blipFill>
          <a:blip r:embed="rId4"/>
          <a:srcRect/>
          <a:stretch>
            <a:fillRect/>
          </a:stretch>
        </p:blipFill>
        <p:spPr bwMode="auto">
          <a:xfrm>
            <a:off x="5181600" y="4191000"/>
            <a:ext cx="3433887" cy="2438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125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Các tag xử lý văn bản – Ký tự đặc biệt</a:t>
            </a:r>
            <a:endParaRPr lang="en-US" sz="3600">
              <a:latin typeface="Times New Roman" pitchFamily="18" charset="0"/>
              <a:cs typeface="Times New Roman" pitchFamily="18" charset="0"/>
            </a:endParaRPr>
          </a:p>
        </p:txBody>
      </p:sp>
      <p:sp>
        <p:nvSpPr>
          <p:cNvPr id="1028" name="Content Placeholder 2"/>
          <p:cNvSpPr>
            <a:spLocks noGrp="1"/>
          </p:cNvSpPr>
          <p:nvPr>
            <p:ph idx="1"/>
          </p:nvPr>
        </p:nvSpPr>
        <p:spPr>
          <a:xfrm>
            <a:off x="304800" y="1219200"/>
            <a:ext cx="6629400" cy="2681287"/>
          </a:xfrm>
        </p:spPr>
        <p:txBody>
          <a:bodyPr/>
          <a:lstStyle/>
          <a:p>
            <a:pPr eaLnBrk="1" hangingPunct="1"/>
            <a:r>
              <a:rPr lang="en-US" b="0" smtClean="0">
                <a:latin typeface="Times New Roman" pitchFamily="18" charset="0"/>
                <a:cs typeface="Times New Roman" pitchFamily="18" charset="0"/>
              </a:rPr>
              <a:t> </a:t>
            </a:r>
            <a:r>
              <a:rPr lang="en-US" smtClean="0">
                <a:latin typeface="Times New Roman" pitchFamily="18" charset="0"/>
                <a:cs typeface="Times New Roman" pitchFamily="18" charset="0"/>
              </a:rPr>
              <a:t>Làm sao hiển thị các ký hiệu đặc biệt ?</a:t>
            </a:r>
          </a:p>
          <a:p>
            <a:pPr marL="800100" eaLnBrk="1" hangingPunct="1">
              <a:buFont typeface="Wingdings" pitchFamily="2" charset="2"/>
              <a:buChar char="Ø"/>
            </a:pPr>
            <a:r>
              <a:rPr lang="en-US" b="0" smtClean="0">
                <a:latin typeface="Times New Roman" pitchFamily="18" charset="0"/>
                <a:cs typeface="Times New Roman" pitchFamily="18" charset="0"/>
              </a:rPr>
              <a:t> Dấu &lt;, &gt;, &amp;</a:t>
            </a:r>
          </a:p>
          <a:p>
            <a:pPr marL="800100" eaLnBrk="1" hangingPunct="1">
              <a:buFont typeface="Wingdings" pitchFamily="2" charset="2"/>
              <a:buChar char="Ø"/>
            </a:pPr>
            <a:r>
              <a:rPr lang="en-US" b="0" smtClean="0">
                <a:latin typeface="Times New Roman" pitchFamily="18" charset="0"/>
                <a:cs typeface="Times New Roman" pitchFamily="18" charset="0"/>
              </a:rPr>
              <a:t> Dấu nháy kép “</a:t>
            </a:r>
          </a:p>
          <a:p>
            <a:pPr marL="800100" eaLnBrk="1" hangingPunct="1">
              <a:buFont typeface="Wingdings" pitchFamily="2" charset="2"/>
              <a:buChar char="Ø"/>
            </a:pPr>
            <a:r>
              <a:rPr lang="en-US" b="0" smtClean="0">
                <a:latin typeface="Times New Roman" pitchFamily="18" charset="0"/>
                <a:cs typeface="Times New Roman" pitchFamily="18" charset="0"/>
              </a:rPr>
              <a:t> Các ký tự đặc biệt : @ © ® </a:t>
            </a:r>
          </a:p>
          <a:p>
            <a:pPr marL="800100" eaLnBrk="1" hangingPunct="1">
              <a:buFont typeface="Wingdings" pitchFamily="2" charset="2"/>
              <a:buChar char="Ø"/>
            </a:pPr>
            <a:r>
              <a:rPr lang="en-US" b="0" smtClean="0">
                <a:latin typeface="Times New Roman" pitchFamily="18" charset="0"/>
                <a:cs typeface="Times New Roman" pitchFamily="18" charset="0"/>
              </a:rPr>
              <a:t> ……</a:t>
            </a:r>
          </a:p>
        </p:txBody>
      </p:sp>
      <p:graphicFrame>
        <p:nvGraphicFramePr>
          <p:cNvPr id="3074" name="Object 2"/>
          <p:cNvGraphicFramePr>
            <a:graphicFrameLocks noChangeAspect="1"/>
          </p:cNvGraphicFramePr>
          <p:nvPr/>
        </p:nvGraphicFramePr>
        <p:xfrm>
          <a:off x="6705600" y="1905000"/>
          <a:ext cx="1401762" cy="1844675"/>
        </p:xfrm>
        <a:graphic>
          <a:graphicData uri="http://schemas.openxmlformats.org/presentationml/2006/ole">
            <mc:AlternateContent xmlns:mc="http://schemas.openxmlformats.org/markup-compatibility/2006">
              <mc:Choice xmlns:v="urn:schemas-microsoft-com:vml" Requires="v">
                <p:oleObj spid="_x0000_s1062" name="Clip" r:id="rId3" imgW="1401480" imgH="1845000" progId="">
                  <p:embed/>
                </p:oleObj>
              </mc:Choice>
              <mc:Fallback>
                <p:oleObj name="Clip" r:id="rId3" imgW="1401480" imgH="1845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905000"/>
                        <a:ext cx="1401762"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8487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Ký tự đặc biệt</a:t>
            </a:r>
          </a:p>
        </p:txBody>
      </p:sp>
      <p:sp>
        <p:nvSpPr>
          <p:cNvPr id="28677" name="Rectangle 3"/>
          <p:cNvSpPr>
            <a:spLocks noGrp="1" noChangeArrowheads="1"/>
          </p:cNvSpPr>
          <p:nvPr>
            <p:ph type="body" idx="1"/>
          </p:nvPr>
        </p:nvSpPr>
        <p:spPr>
          <a:xfrm>
            <a:off x="457200" y="900113"/>
            <a:ext cx="8229600" cy="4205287"/>
          </a:xfrm>
        </p:spPr>
        <p:txBody>
          <a:bodyPr/>
          <a:lstStyle/>
          <a:p>
            <a:pPr algn="just" eaLnBrk="1" hangingPunct="1"/>
            <a:r>
              <a:rPr lang="en-US" b="0" smtClean="0">
                <a:latin typeface="Times New Roman" pitchFamily="18" charset="0"/>
                <a:cs typeface="Times New Roman" pitchFamily="18" charset="0"/>
              </a:rPr>
              <a:t> Một số ký tự có ý nghĩa đặc biệt trong HTML. Vì vậy ta không thể dùng nó như các ký tự bình thường được </a:t>
            </a:r>
          </a:p>
          <a:p>
            <a:pPr algn="just" eaLnBrk="1" hangingPunct="1"/>
            <a:r>
              <a:rPr lang="en-US" smtClean="0">
                <a:latin typeface="Times New Roman" pitchFamily="18" charset="0"/>
                <a:cs typeface="Times New Roman" pitchFamily="18" charset="0"/>
              </a:rPr>
              <a:t> Các giá trị này có 03 phần: </a:t>
            </a:r>
            <a:r>
              <a:rPr lang="en-US" b="0" smtClean="0">
                <a:latin typeface="Times New Roman" pitchFamily="18" charset="0"/>
                <a:cs typeface="Times New Roman" pitchFamily="18" charset="0"/>
              </a:rPr>
              <a:t>Ký hiệu &amp;, tên đại diện cho ký tự và cuối cùng là dấu chấm phẩy(;). Trong phần tên, chúng ta có thể thay thế bằng ký tự  # và số đại diện.</a:t>
            </a:r>
          </a:p>
          <a:p>
            <a:pPr algn="just" eaLnBrk="1" hangingPunct="1">
              <a:buNone/>
            </a:pPr>
            <a:r>
              <a:rPr lang="en-US" smtClean="0">
                <a:solidFill>
                  <a:srgbClr val="FF0000"/>
                </a:solidFill>
                <a:latin typeface="Times New Roman" pitchFamily="18" charset="0"/>
                <a:cs typeface="Times New Roman" pitchFamily="18" charset="0"/>
              </a:rPr>
              <a:t>Ví dụ:</a:t>
            </a:r>
          </a:p>
          <a:p>
            <a:pPr algn="just" eaLnBrk="1" hangingPunct="1">
              <a:buNone/>
            </a:pPr>
            <a:endParaRPr lang="en-US" b="0" smtClean="0">
              <a:latin typeface="Times New Roman" pitchFamily="18" charset="0"/>
              <a:cs typeface="Times New Roman" pitchFamily="18" charset="0"/>
            </a:endParaRPr>
          </a:p>
        </p:txBody>
      </p:sp>
      <p:sp>
        <p:nvSpPr>
          <p:cNvPr id="6" name="Rectangle 5"/>
          <p:cNvSpPr/>
          <p:nvPr/>
        </p:nvSpPr>
        <p:spPr>
          <a:xfrm>
            <a:off x="2438400" y="4648200"/>
            <a:ext cx="4488728" cy="1754326"/>
          </a:xfrm>
          <a:prstGeom prst="rect">
            <a:avLst/>
          </a:prstGeom>
          <a:noFill/>
        </p:spPr>
        <p:txBody>
          <a:bodyPr wrap="none" lIns="91440" tIns="45720" rIns="91440" bIns="45720">
            <a:spAutoFit/>
          </a:bodyPr>
          <a:lstStyle/>
          <a:p>
            <a:pPr algn="ctr"/>
            <a:r>
              <a:rPr lang="en-US" sz="5400" b="1" spc="30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&amp;copy; </a:t>
            </a:r>
            <a:r>
              <a:rPr lang="en-US" sz="5400" b="1" spc="300" smtClean="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sym typeface="Wingdings" pitchFamily="2" charset="2"/>
              </a:rPr>
              <a:t></a:t>
            </a:r>
            <a:r>
              <a:rPr lang="en-US" sz="5400" b="1" spc="30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sym typeface="Wingdings" pitchFamily="2" charset="2"/>
              </a:rPr>
              <a:t> ©</a:t>
            </a:r>
          </a:p>
          <a:p>
            <a:pPr algn="ctr"/>
            <a:r>
              <a:rPr lang="en-US" sz="5400" b="1" cap="none" spc="30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sym typeface="Wingdings" pitchFamily="2" charset="2"/>
              </a:rPr>
              <a:t>&amp;#169; </a:t>
            </a:r>
            <a:r>
              <a:rPr lang="en-US" sz="5400" b="1" cap="none" spc="300" smtClean="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sym typeface="Wingdings" pitchFamily="2" charset="2"/>
              </a:rPr>
              <a:t></a:t>
            </a:r>
            <a:r>
              <a:rPr lang="en-US" sz="5400" b="1" cap="none" spc="30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sym typeface="Wingdings" pitchFamily="2" charset="2"/>
              </a:rPr>
              <a:t> </a:t>
            </a:r>
            <a:r>
              <a:rPr lang="en-US" sz="5400" b="1" spc="30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sym typeface="Wingdings" pitchFamily="2" charset="2"/>
              </a:rPr>
              <a:t>©</a:t>
            </a:r>
            <a:endParaRPr lang="en-US" sz="5400" b="1" cap="none" spc="3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10070232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Ký tự đặc biệt</a:t>
            </a:r>
          </a:p>
        </p:txBody>
      </p:sp>
      <p:sp>
        <p:nvSpPr>
          <p:cNvPr id="28677" name="Rectangle 3"/>
          <p:cNvSpPr>
            <a:spLocks noGrp="1" noChangeArrowheads="1"/>
          </p:cNvSpPr>
          <p:nvPr>
            <p:ph type="body" idx="1"/>
          </p:nvPr>
        </p:nvSpPr>
        <p:spPr>
          <a:xfrm>
            <a:off x="457200" y="1066800"/>
            <a:ext cx="8229600" cy="4052887"/>
          </a:xfrm>
        </p:spPr>
        <p:txBody>
          <a:bodyPr/>
          <a:lstStyle/>
          <a:p>
            <a:pPr algn="just" eaLnBrk="1" hangingPunct="1">
              <a:buNone/>
            </a:pPr>
            <a:r>
              <a:rPr lang="en-US" smtClean="0">
                <a:solidFill>
                  <a:srgbClr val="FF0000"/>
                </a:solidFill>
                <a:latin typeface="Times New Roman" pitchFamily="18" charset="0"/>
                <a:cs typeface="Times New Roman" pitchFamily="18" charset="0"/>
              </a:rPr>
              <a:t>Lưu ý: </a:t>
            </a:r>
          </a:p>
          <a:p>
            <a:pPr algn="just" eaLnBrk="1" hangingPunct="1"/>
            <a:r>
              <a:rPr lang="en-US" b="0" smtClean="0">
                <a:latin typeface="Times New Roman" pitchFamily="18" charset="0"/>
                <a:cs typeface="Times New Roman" pitchFamily="18" charset="0"/>
              </a:rPr>
              <a:t>Ưu điểm của việc dùng tên là dễ nhớ nhưng không phải trình duyệt nào cũng hỗ trợ cách dùng tên, do đó ta nên dùng số đại diện vì tất cả các trình duyệt đều hiểu cách này.</a:t>
            </a:r>
          </a:p>
          <a:p>
            <a:pPr algn="just" eaLnBrk="1" hangingPunct="1"/>
            <a:r>
              <a:rPr lang="en-US" b="0" smtClean="0">
                <a:latin typeface="Times New Roman" pitchFamily="18" charset="0"/>
                <a:cs typeface="Times New Roman" pitchFamily="18" charset="0"/>
              </a:rPr>
              <a:t> Một điểm lưu ý nữa là các giá trị này phân biệt chữ hoa, chữ thường </a:t>
            </a:r>
          </a:p>
        </p:txBody>
      </p:sp>
      <p:sp>
        <p:nvSpPr>
          <p:cNvPr id="4" name="Rectangle 3"/>
          <p:cNvSpPr/>
          <p:nvPr/>
        </p:nvSpPr>
        <p:spPr>
          <a:xfrm>
            <a:off x="1219200" y="4884003"/>
            <a:ext cx="7114448" cy="830997"/>
          </a:xfrm>
          <a:prstGeom prst="rect">
            <a:avLst/>
          </a:prstGeom>
          <a:noFill/>
        </p:spPr>
        <p:txBody>
          <a:bodyPr wrap="none" lIns="91440" tIns="45720" rIns="91440" bIns="45720">
            <a:spAutoFit/>
          </a:bodyPr>
          <a:lstStyle/>
          <a:p>
            <a:pPr algn="ctr"/>
            <a:r>
              <a:rPr lang="en-US" sz="4800" b="1" spc="30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&amp;copy; </a:t>
            </a:r>
            <a:r>
              <a:rPr lang="en-US" sz="4800" b="1" spc="300" smtClean="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sym typeface="Wingdings" pitchFamily="2" charset="2"/>
              </a:rPr>
              <a:t>khác </a:t>
            </a:r>
            <a:r>
              <a:rPr lang="en-US" sz="4800" b="1" spc="30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&amp;Copy; </a:t>
            </a:r>
            <a:endParaRPr lang="en-US" sz="4800" b="1" spc="30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sym typeface="Wingdings" pitchFamily="2" charset="2"/>
            </a:endParaRPr>
          </a:p>
        </p:txBody>
      </p:sp>
    </p:spTree>
    <p:extLst>
      <p:ext uri="{BB962C8B-B14F-4D97-AF65-F5344CB8AC3E}">
        <p14:creationId xmlns:p14="http://schemas.microsoft.com/office/powerpoint/2010/main" val="106727913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Danh sách Ký tự đặc biệt</a:t>
            </a:r>
            <a:endParaRPr lang="en-US" sz="360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51203576"/>
              </p:ext>
            </p:extLst>
          </p:nvPr>
        </p:nvGraphicFramePr>
        <p:xfrm>
          <a:off x="909022" y="1066800"/>
          <a:ext cx="7525294" cy="1828800"/>
        </p:xfrm>
        <a:graphic>
          <a:graphicData uri="http://schemas.openxmlformats.org/drawingml/2006/table">
            <a:tbl>
              <a:tblPr>
                <a:effectLst>
                  <a:outerShdw blurRad="50800" dist="38100" dir="2700000" algn="tl" rotWithShape="0">
                    <a:prstClr val="black">
                      <a:alpha val="40000"/>
                    </a:prstClr>
                  </a:outerShdw>
                </a:effectLst>
                <a:tableStyleId>{284E427A-3D55-4303-BF80-6455036E1DE7}</a:tableStyleId>
              </a:tblPr>
              <a:tblGrid>
                <a:gridCol w="1716536"/>
                <a:gridCol w="2197166"/>
                <a:gridCol w="1606678"/>
                <a:gridCol w="2004914"/>
              </a:tblGrid>
              <a:tr h="0">
                <a:tc>
                  <a:txBody>
                    <a:bodyPr/>
                    <a:lstStyle/>
                    <a:p>
                      <a:pPr algn="ctr"/>
                      <a:r>
                        <a:rPr lang="en-US" b="1"/>
                        <a:t>Result</a:t>
                      </a:r>
                    </a:p>
                  </a:txBody>
                  <a:tcPr anchor="ctr">
                    <a:cell3D prstMaterial="dkEdge">
                      <a:bevel/>
                      <a:lightRig rig="flood" dir="t"/>
                    </a:cell3D>
                  </a:tcPr>
                </a:tc>
                <a:tc>
                  <a:txBody>
                    <a:bodyPr/>
                    <a:lstStyle/>
                    <a:p>
                      <a:pPr algn="ctr"/>
                      <a:r>
                        <a:rPr lang="en-US" b="1"/>
                        <a:t>Description</a:t>
                      </a:r>
                    </a:p>
                  </a:txBody>
                  <a:tcPr anchor="ctr">
                    <a:cell3D prstMaterial="dkEdge">
                      <a:bevel/>
                      <a:lightRig rig="flood" dir="t"/>
                    </a:cell3D>
                  </a:tcPr>
                </a:tc>
                <a:tc>
                  <a:txBody>
                    <a:bodyPr/>
                    <a:lstStyle/>
                    <a:p>
                      <a:pPr algn="ctr"/>
                      <a:r>
                        <a:rPr lang="en-US" b="1"/>
                        <a:t>Entity Name</a:t>
                      </a:r>
                    </a:p>
                  </a:txBody>
                  <a:tcPr anchor="ctr">
                    <a:cell3D prstMaterial="dkEdge">
                      <a:bevel/>
                      <a:lightRig rig="flood" dir="t"/>
                    </a:cell3D>
                  </a:tcPr>
                </a:tc>
                <a:tc>
                  <a:txBody>
                    <a:bodyPr/>
                    <a:lstStyle/>
                    <a:p>
                      <a:pPr algn="ctr"/>
                      <a:r>
                        <a:rPr lang="en-US" b="1"/>
                        <a:t>Entity Number</a:t>
                      </a:r>
                    </a:p>
                  </a:txBody>
                  <a:tcPr anchor="ctr">
                    <a:cell3D prstMaterial="dkEdge">
                      <a:bevel/>
                      <a:lightRig rig="flood" dir="t"/>
                    </a:cell3D>
                  </a:tcPr>
                </a:tc>
              </a:tr>
              <a:tr h="0">
                <a:tc>
                  <a:txBody>
                    <a:bodyPr/>
                    <a:lstStyle/>
                    <a:p>
                      <a:r>
                        <a:rPr lang="en-US"/>
                        <a:t>"</a:t>
                      </a:r>
                    </a:p>
                  </a:txBody>
                  <a:tcPr anchor="ctr">
                    <a:cell3D prstMaterial="dkEdge">
                      <a:bevel/>
                      <a:lightRig rig="flood" dir="t"/>
                    </a:cell3D>
                  </a:tcPr>
                </a:tc>
                <a:tc>
                  <a:txBody>
                    <a:bodyPr/>
                    <a:lstStyle/>
                    <a:p>
                      <a:r>
                        <a:rPr lang="en-US"/>
                        <a:t>quotation mark</a:t>
                      </a:r>
                    </a:p>
                  </a:txBody>
                  <a:tcPr anchor="ctr">
                    <a:cell3D prstMaterial="dkEdge">
                      <a:bevel/>
                      <a:lightRig rig="flood" dir="t"/>
                    </a:cell3D>
                  </a:tcPr>
                </a:tc>
                <a:tc>
                  <a:txBody>
                    <a:bodyPr/>
                    <a:lstStyle/>
                    <a:p>
                      <a:r>
                        <a:rPr lang="en-US"/>
                        <a:t>&amp;quot;</a:t>
                      </a:r>
                    </a:p>
                  </a:txBody>
                  <a:tcPr anchor="ctr">
                    <a:cell3D prstMaterial="dkEdge">
                      <a:bevel/>
                      <a:lightRig rig="flood" dir="t"/>
                    </a:cell3D>
                  </a:tcPr>
                </a:tc>
                <a:tc>
                  <a:txBody>
                    <a:bodyPr/>
                    <a:lstStyle/>
                    <a:p>
                      <a:r>
                        <a:rPr lang="en-US"/>
                        <a:t>&amp;#34;</a:t>
                      </a:r>
                    </a:p>
                  </a:txBody>
                  <a:tcPr anchor="ctr">
                    <a:cell3D prstMaterial="dkEdge">
                      <a:bevel/>
                      <a:lightRig rig="flood" dir="t"/>
                    </a:cell3D>
                  </a:tcPr>
                </a:tc>
              </a:tr>
              <a:tr h="0">
                <a:tc>
                  <a:txBody>
                    <a:bodyPr/>
                    <a:lstStyle/>
                    <a:p>
                      <a:r>
                        <a:rPr lang="en-US"/>
                        <a:t>&amp;</a:t>
                      </a:r>
                    </a:p>
                  </a:txBody>
                  <a:tcPr anchor="ctr">
                    <a:cell3D prstMaterial="dkEdge">
                      <a:bevel/>
                      <a:lightRig rig="flood" dir="t"/>
                    </a:cell3D>
                  </a:tcPr>
                </a:tc>
                <a:tc>
                  <a:txBody>
                    <a:bodyPr/>
                    <a:lstStyle/>
                    <a:p>
                      <a:r>
                        <a:rPr lang="en-US"/>
                        <a:t>ampersand</a:t>
                      </a:r>
                    </a:p>
                  </a:txBody>
                  <a:tcPr anchor="ctr">
                    <a:cell3D prstMaterial="dkEdge">
                      <a:bevel/>
                      <a:lightRig rig="flood" dir="t"/>
                    </a:cell3D>
                  </a:tcPr>
                </a:tc>
                <a:tc>
                  <a:txBody>
                    <a:bodyPr/>
                    <a:lstStyle/>
                    <a:p>
                      <a:r>
                        <a:rPr lang="en-US"/>
                        <a:t>&amp;amp;</a:t>
                      </a:r>
                    </a:p>
                  </a:txBody>
                  <a:tcPr anchor="ctr">
                    <a:cell3D prstMaterial="dkEdge">
                      <a:bevel/>
                      <a:lightRig rig="flood" dir="t"/>
                    </a:cell3D>
                  </a:tcPr>
                </a:tc>
                <a:tc>
                  <a:txBody>
                    <a:bodyPr/>
                    <a:lstStyle/>
                    <a:p>
                      <a:r>
                        <a:rPr lang="en-US"/>
                        <a:t>&amp;#38;</a:t>
                      </a:r>
                    </a:p>
                  </a:txBody>
                  <a:tcPr anchor="ctr">
                    <a:cell3D prstMaterial="dkEdge">
                      <a:bevel/>
                      <a:lightRig rig="flood" dir="t"/>
                    </a:cell3D>
                  </a:tcPr>
                </a:tc>
              </a:tr>
              <a:tr h="0">
                <a:tc>
                  <a:txBody>
                    <a:bodyPr/>
                    <a:lstStyle/>
                    <a:p>
                      <a:r>
                        <a:rPr lang="en-US"/>
                        <a:t>&lt;</a:t>
                      </a:r>
                    </a:p>
                  </a:txBody>
                  <a:tcPr anchor="ctr">
                    <a:cell3D prstMaterial="dkEdge">
                      <a:bevel/>
                      <a:lightRig rig="flood" dir="t"/>
                    </a:cell3D>
                  </a:tcPr>
                </a:tc>
                <a:tc>
                  <a:txBody>
                    <a:bodyPr/>
                    <a:lstStyle/>
                    <a:p>
                      <a:r>
                        <a:rPr lang="en-US"/>
                        <a:t>less-than</a:t>
                      </a:r>
                    </a:p>
                  </a:txBody>
                  <a:tcPr anchor="ctr">
                    <a:cell3D prstMaterial="dkEdge">
                      <a:bevel/>
                      <a:lightRig rig="flood" dir="t"/>
                    </a:cell3D>
                  </a:tcPr>
                </a:tc>
                <a:tc>
                  <a:txBody>
                    <a:bodyPr/>
                    <a:lstStyle/>
                    <a:p>
                      <a:r>
                        <a:rPr lang="en-US"/>
                        <a:t>&amp;lt;</a:t>
                      </a:r>
                    </a:p>
                  </a:txBody>
                  <a:tcPr anchor="ctr">
                    <a:cell3D prstMaterial="dkEdge">
                      <a:bevel/>
                      <a:lightRig rig="flood" dir="t"/>
                    </a:cell3D>
                  </a:tcPr>
                </a:tc>
                <a:tc>
                  <a:txBody>
                    <a:bodyPr/>
                    <a:lstStyle/>
                    <a:p>
                      <a:r>
                        <a:rPr lang="en-US"/>
                        <a:t>&amp;#60;</a:t>
                      </a:r>
                    </a:p>
                  </a:txBody>
                  <a:tcPr anchor="ctr">
                    <a:cell3D prstMaterial="dkEdge">
                      <a:bevel/>
                      <a:lightRig rig="flood" dir="t"/>
                    </a:cell3D>
                  </a:tcPr>
                </a:tc>
              </a:tr>
              <a:tr h="0">
                <a:tc>
                  <a:txBody>
                    <a:bodyPr/>
                    <a:lstStyle/>
                    <a:p>
                      <a:r>
                        <a:rPr lang="en-US"/>
                        <a:t>&gt;</a:t>
                      </a:r>
                    </a:p>
                  </a:txBody>
                  <a:tcPr anchor="ctr">
                    <a:cell3D prstMaterial="dkEdge">
                      <a:bevel/>
                      <a:lightRig rig="flood" dir="t"/>
                    </a:cell3D>
                  </a:tcPr>
                </a:tc>
                <a:tc>
                  <a:txBody>
                    <a:bodyPr/>
                    <a:lstStyle/>
                    <a:p>
                      <a:r>
                        <a:rPr lang="en-US"/>
                        <a:t>greater-than</a:t>
                      </a:r>
                    </a:p>
                  </a:txBody>
                  <a:tcPr anchor="ctr">
                    <a:cell3D prstMaterial="dkEdge">
                      <a:bevel/>
                      <a:lightRig rig="flood" dir="t"/>
                    </a:cell3D>
                  </a:tcPr>
                </a:tc>
                <a:tc>
                  <a:txBody>
                    <a:bodyPr/>
                    <a:lstStyle/>
                    <a:p>
                      <a:r>
                        <a:rPr lang="en-US"/>
                        <a:t>&amp;gt;</a:t>
                      </a:r>
                    </a:p>
                  </a:txBody>
                  <a:tcPr anchor="ctr">
                    <a:cell3D prstMaterial="dkEdge">
                      <a:bevel/>
                      <a:lightRig rig="flood" dir="t"/>
                    </a:cell3D>
                  </a:tcPr>
                </a:tc>
                <a:tc>
                  <a:txBody>
                    <a:bodyPr/>
                    <a:lstStyle/>
                    <a:p>
                      <a:r>
                        <a:rPr lang="en-US"/>
                        <a:t>&amp;#62;</a:t>
                      </a:r>
                    </a:p>
                  </a:txBody>
                  <a:tcPr anchor="ctr">
                    <a:cell3D prstMaterial="dkEdge">
                      <a:bevel/>
                      <a:lightRig rig="flood" dir="t"/>
                    </a:cell3D>
                  </a:tcPr>
                </a:tc>
              </a:tr>
            </a:tbl>
          </a:graphicData>
        </a:graphic>
      </p:graphicFrame>
      <p:sp>
        <p:nvSpPr>
          <p:cNvPr id="6" name="TextBox 5"/>
          <p:cNvSpPr txBox="1"/>
          <p:nvPr/>
        </p:nvSpPr>
        <p:spPr>
          <a:xfrm>
            <a:off x="738187" y="3657600"/>
            <a:ext cx="7110413" cy="830263"/>
          </a:xfrm>
          <a:prstGeom prst="rect">
            <a:avLst/>
          </a:prstGeom>
          <a:noFill/>
        </p:spPr>
        <p:txBody>
          <a:bodyPr>
            <a:spAutoFit/>
          </a:bodyPr>
          <a:lstStyle/>
          <a:p>
            <a:pPr>
              <a:defRPr/>
            </a:pPr>
            <a:r>
              <a:rPr lang="en-US" sz="2400">
                <a:latin typeface="Times New Roman" pitchFamily="18" charset="0"/>
                <a:cs typeface="Times New Roman" pitchFamily="18" charset="0"/>
              </a:rPr>
              <a:t>Để hiện thị được</a:t>
            </a:r>
          </a:p>
          <a:p>
            <a:pPr>
              <a:defRPr/>
            </a:pPr>
            <a:r>
              <a:rPr lang="en-US" sz="2400">
                <a:latin typeface="Times New Roman" pitchFamily="18" charset="0"/>
                <a:cs typeface="Times New Roman" pitchFamily="18" charset="0"/>
              </a:rPr>
              <a:t>thì mã HTML tương ứng là : </a:t>
            </a:r>
          </a:p>
        </p:txBody>
      </p:sp>
      <p:sp>
        <p:nvSpPr>
          <p:cNvPr id="7" name="Rectangle 6"/>
          <p:cNvSpPr/>
          <p:nvPr/>
        </p:nvSpPr>
        <p:spPr>
          <a:xfrm>
            <a:off x="3124200" y="3657600"/>
            <a:ext cx="5942012" cy="461665"/>
          </a:xfrm>
          <a:prstGeom prst="rect">
            <a:avLst/>
          </a:prstGeom>
          <a:solidFill>
            <a:schemeClr val="tx2">
              <a:lumMod val="40000"/>
              <a:lumOff val="60000"/>
            </a:schemeClr>
          </a:solidFill>
        </p:spPr>
        <p:txBody>
          <a:bodyPr wrap="square">
            <a:spAutoFit/>
          </a:bodyPr>
          <a:lstStyle/>
          <a:p>
            <a:pPr>
              <a:defRPr/>
            </a:pPr>
            <a:r>
              <a:rPr lang="fi-FI" sz="2400">
                <a:latin typeface="Times New Roman" pitchFamily="18" charset="0"/>
                <a:cs typeface="Times New Roman" pitchFamily="18" charset="0"/>
              </a:rPr>
              <a:t>&lt;Khoa </a:t>
            </a:r>
            <a:r>
              <a:rPr lang="fi-FI" sz="2400" smtClean="0">
                <a:latin typeface="Times New Roman" pitchFamily="18" charset="0"/>
                <a:cs typeface="Times New Roman" pitchFamily="18" charset="0"/>
              </a:rPr>
              <a:t>hoc tu </a:t>
            </a:r>
            <a:r>
              <a:rPr lang="fi-FI" sz="2400">
                <a:latin typeface="Times New Roman" pitchFamily="18" charset="0"/>
                <a:cs typeface="Times New Roman" pitchFamily="18" charset="0"/>
              </a:rPr>
              <a:t>nhien&gt;      "Khoa hoc tu nhien"</a:t>
            </a:r>
            <a:endParaRPr lang="en-US" sz="2400">
              <a:latin typeface="Times New Roman" pitchFamily="18" charset="0"/>
              <a:cs typeface="Times New Roman" pitchFamily="18" charset="0"/>
            </a:endParaRPr>
          </a:p>
        </p:txBody>
      </p:sp>
      <p:sp>
        <p:nvSpPr>
          <p:cNvPr id="8" name="Rectangle 7"/>
          <p:cNvSpPr/>
          <p:nvPr/>
        </p:nvSpPr>
        <p:spPr>
          <a:xfrm>
            <a:off x="609600" y="4807803"/>
            <a:ext cx="7950200" cy="830997"/>
          </a:xfrm>
          <a:prstGeom prst="rect">
            <a:avLst/>
          </a:prstGeom>
          <a:solidFill>
            <a:schemeClr val="bg1">
              <a:lumMod val="85000"/>
            </a:schemeClr>
          </a:solidFill>
        </p:spPr>
        <p:txBody>
          <a:bodyPr wrap="square">
            <a:spAutoFit/>
          </a:bodyPr>
          <a:lstStyle/>
          <a:p>
            <a:pPr algn="ctr">
              <a:defRPr/>
            </a:pPr>
            <a:r>
              <a:rPr lang="en-US" sz="2400">
                <a:solidFill>
                  <a:schemeClr val="tx2">
                    <a:lumMod val="75000"/>
                  </a:schemeClr>
                </a:solidFill>
                <a:latin typeface="Times New Roman" pitchFamily="18" charset="0"/>
                <a:cs typeface="Times New Roman" pitchFamily="18" charset="0"/>
              </a:rPr>
              <a:t>&amp;lt;</a:t>
            </a:r>
            <a:r>
              <a:rPr lang="en-US" sz="2400">
                <a:latin typeface="Times New Roman" pitchFamily="18" charset="0"/>
                <a:cs typeface="Times New Roman" pitchFamily="18" charset="0"/>
              </a:rPr>
              <a:t>Khoa </a:t>
            </a:r>
            <a:r>
              <a:rPr lang="en-US" sz="2400" smtClean="0">
                <a:latin typeface="Times New Roman" pitchFamily="18" charset="0"/>
                <a:cs typeface="Times New Roman" pitchFamily="18" charset="0"/>
              </a:rPr>
              <a:t>hoc </a:t>
            </a:r>
            <a:r>
              <a:rPr lang="en-US" sz="2400">
                <a:latin typeface="Times New Roman" pitchFamily="18" charset="0"/>
                <a:cs typeface="Times New Roman" pitchFamily="18" charset="0"/>
              </a:rPr>
              <a:t>tu nhien</a:t>
            </a:r>
            <a:r>
              <a:rPr lang="en-US" sz="2400">
                <a:solidFill>
                  <a:schemeClr val="tx2">
                    <a:lumMod val="75000"/>
                  </a:schemeClr>
                </a:solidFill>
                <a:latin typeface="Times New Roman" pitchFamily="18" charset="0"/>
                <a:cs typeface="Times New Roman" pitchFamily="18" charset="0"/>
              </a:rPr>
              <a:t>&amp;gt;</a:t>
            </a:r>
            <a:r>
              <a:rPr lang="en-US" sz="2400">
                <a:solidFill>
                  <a:srgbClr val="FF0000"/>
                </a:solidFill>
                <a:latin typeface="Times New Roman" pitchFamily="18" charset="0"/>
                <a:cs typeface="Times New Roman" pitchFamily="18" charset="0"/>
              </a:rPr>
              <a:t>&amp;nbsp;&amp;nbsp;&amp;nbsp;&amp;nbsp;</a:t>
            </a:r>
            <a:r>
              <a:rPr lang="en-US" sz="2400">
                <a:latin typeface="Times New Roman" pitchFamily="18" charset="0"/>
                <a:cs typeface="Times New Roman" pitchFamily="18" charset="0"/>
              </a:rPr>
              <a:t> </a:t>
            </a:r>
            <a:r>
              <a:rPr lang="en-US" sz="2400">
                <a:solidFill>
                  <a:schemeClr val="tx2">
                    <a:lumMod val="75000"/>
                  </a:schemeClr>
                </a:solidFill>
                <a:latin typeface="Times New Roman" pitchFamily="18" charset="0"/>
                <a:cs typeface="Times New Roman" pitchFamily="18" charset="0"/>
              </a:rPr>
              <a:t>&amp;quot;</a:t>
            </a:r>
            <a:r>
              <a:rPr lang="en-US" sz="2400">
                <a:latin typeface="Times New Roman" pitchFamily="18" charset="0"/>
                <a:cs typeface="Times New Roman" pitchFamily="18" charset="0"/>
              </a:rPr>
              <a:t>Khoa hoc tu nhien</a:t>
            </a:r>
            <a:r>
              <a:rPr lang="en-US" sz="2400">
                <a:solidFill>
                  <a:schemeClr val="tx2">
                    <a:lumMod val="75000"/>
                  </a:schemeClr>
                </a:solidFill>
                <a:latin typeface="Times New Roman" pitchFamily="18" charset="0"/>
                <a:cs typeface="Times New Roman" pitchFamily="18" charset="0"/>
              </a:rPr>
              <a:t>&amp;quot;</a:t>
            </a:r>
          </a:p>
        </p:txBody>
      </p:sp>
    </p:spTree>
    <p:extLst>
      <p:ext uri="{BB962C8B-B14F-4D97-AF65-F5344CB8AC3E}">
        <p14:creationId xmlns:p14="http://schemas.microsoft.com/office/powerpoint/2010/main" val="34882077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Một số ký tự đặc biệt</a:t>
            </a:r>
          </a:p>
        </p:txBody>
      </p:sp>
      <p:pic>
        <p:nvPicPr>
          <p:cNvPr id="49154" name="Picture 2"/>
          <p:cNvPicPr>
            <a:picLocks noChangeAspect="1" noChangeArrowheads="1"/>
          </p:cNvPicPr>
          <p:nvPr/>
        </p:nvPicPr>
        <p:blipFill>
          <a:blip r:embed="rId2"/>
          <a:srcRect/>
          <a:stretch>
            <a:fillRect/>
          </a:stretch>
        </p:blipFill>
        <p:spPr bwMode="auto">
          <a:xfrm>
            <a:off x="1219200" y="1125681"/>
            <a:ext cx="6629400" cy="5122719"/>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66927186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Một số ký tự đặc biệt</a:t>
            </a:r>
          </a:p>
        </p:txBody>
      </p:sp>
      <p:pic>
        <p:nvPicPr>
          <p:cNvPr id="58370" name="Picture 2"/>
          <p:cNvPicPr>
            <a:picLocks noChangeAspect="1" noChangeArrowheads="1"/>
          </p:cNvPicPr>
          <p:nvPr/>
        </p:nvPicPr>
        <p:blipFill>
          <a:blip r:embed="rId2"/>
          <a:srcRect/>
          <a:stretch>
            <a:fillRect/>
          </a:stretch>
        </p:blipFill>
        <p:spPr bwMode="auto">
          <a:xfrm>
            <a:off x="1838324" y="1173616"/>
            <a:ext cx="5629275" cy="5227184"/>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86081609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Một số ký tự đặc biệt</a:t>
            </a:r>
          </a:p>
        </p:txBody>
      </p:sp>
      <p:pic>
        <p:nvPicPr>
          <p:cNvPr id="59394" name="Picture 2"/>
          <p:cNvPicPr>
            <a:picLocks noChangeAspect="1" noChangeArrowheads="1"/>
          </p:cNvPicPr>
          <p:nvPr/>
        </p:nvPicPr>
        <p:blipFill>
          <a:blip r:embed="rId2"/>
          <a:srcRect/>
          <a:stretch>
            <a:fillRect/>
          </a:stretch>
        </p:blipFill>
        <p:spPr bwMode="auto">
          <a:xfrm>
            <a:off x="1295400" y="990600"/>
            <a:ext cx="6521466" cy="44196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29472771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Một số ký tự đặc biệt</a:t>
            </a:r>
          </a:p>
        </p:txBody>
      </p:sp>
      <p:pic>
        <p:nvPicPr>
          <p:cNvPr id="60418" name="Picture 2"/>
          <p:cNvPicPr>
            <a:picLocks noChangeAspect="1" noChangeArrowheads="1"/>
          </p:cNvPicPr>
          <p:nvPr/>
        </p:nvPicPr>
        <p:blipFill>
          <a:blip r:embed="rId2"/>
          <a:srcRect/>
          <a:stretch>
            <a:fillRect/>
          </a:stretch>
        </p:blipFill>
        <p:spPr bwMode="auto">
          <a:xfrm>
            <a:off x="1447800" y="1066800"/>
            <a:ext cx="6248400" cy="50292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66819320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76200"/>
            <a:ext cx="8229600" cy="563562"/>
          </a:xfrm>
        </p:spPr>
        <p:txBody>
          <a:bodyPr/>
          <a:lstStyle/>
          <a:p>
            <a:r>
              <a:rPr lang="en-US" sz="4000" smtClean="0">
                <a:latin typeface="Arno Pro Smbd" pitchFamily="18" charset="0"/>
              </a:rPr>
              <a:t>Giới </a:t>
            </a:r>
            <a:r>
              <a:rPr lang="en-US" sz="4000" err="1" smtClean="0">
                <a:latin typeface="Arno Pro Smbd" pitchFamily="18" charset="0"/>
              </a:rPr>
              <a:t>thiệu</a:t>
            </a:r>
            <a:r>
              <a:rPr lang="en-US" sz="4000" smtClean="0">
                <a:latin typeface="Arno Pro Smbd" pitchFamily="18" charset="0"/>
              </a:rPr>
              <a:t> </a:t>
            </a:r>
            <a:r>
              <a:rPr lang="en-US" sz="4000" err="1" smtClean="0">
                <a:latin typeface="Arno Pro Smbd" pitchFamily="18" charset="0"/>
              </a:rPr>
              <a:t>về</a:t>
            </a:r>
            <a:r>
              <a:rPr lang="en-US" sz="4000" smtClean="0">
                <a:latin typeface="Arno Pro Smbd" pitchFamily="18" charset="0"/>
              </a:rPr>
              <a:t> HTML</a:t>
            </a:r>
            <a:endParaRPr lang="en-US" sz="4000">
              <a:latin typeface="Arno Pro Smbd" pitchFamily="18" charset="0"/>
            </a:endParaRPr>
          </a:p>
        </p:txBody>
      </p:sp>
      <p:sp>
        <p:nvSpPr>
          <p:cNvPr id="5" name="Content Placeholder 2"/>
          <p:cNvSpPr>
            <a:spLocks noGrp="1"/>
          </p:cNvSpPr>
          <p:nvPr>
            <p:ph idx="1"/>
          </p:nvPr>
        </p:nvSpPr>
        <p:spPr>
          <a:xfrm>
            <a:off x="381000" y="1066800"/>
            <a:ext cx="8382000" cy="1066800"/>
          </a:xfrm>
        </p:spPr>
        <p:txBody>
          <a:bodyPr>
            <a:noAutofit/>
          </a:bodyPr>
          <a:lstStyle/>
          <a:p>
            <a:pPr algn="just" eaLnBrk="1" hangingPunct="1">
              <a:lnSpc>
                <a:spcPct val="90000"/>
              </a:lnSpc>
              <a:defRPr/>
            </a:pPr>
            <a:r>
              <a:rPr lang="en-US" sz="3200" b="0" smtClean="0">
                <a:solidFill>
                  <a:srgbClr val="FF9933"/>
                </a:solidFill>
                <a:latin typeface="Times New Roman" pitchFamily="18" charset="0"/>
                <a:cs typeface="Times New Roman" pitchFamily="18" charset="0"/>
              </a:rPr>
              <a:t> HTML </a:t>
            </a:r>
            <a:r>
              <a:rPr lang="en-US" sz="3200" b="0" smtClean="0">
                <a:latin typeface="Times New Roman" pitchFamily="18" charset="0"/>
                <a:cs typeface="Times New Roman" pitchFamily="18" charset="0"/>
              </a:rPr>
              <a:t>(Hyper Text Markup Language) - </a:t>
            </a:r>
            <a:r>
              <a:rPr lang="en-US" sz="3200" b="0" err="1" smtClean="0">
                <a:latin typeface="Times New Roman" pitchFamily="18" charset="0"/>
                <a:cs typeface="Times New Roman" pitchFamily="18" charset="0"/>
              </a:rPr>
              <a:t>Ngôn</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ngữ</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đánh</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dấu</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siêu</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văn</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bản</a:t>
            </a:r>
            <a:endParaRPr lang="en-US" sz="3200" b="0" smtClean="0">
              <a:latin typeface="Times New Roman" pitchFamily="18" charset="0"/>
              <a:cs typeface="Times New Roman" pitchFamily="18" charset="0"/>
            </a:endParaRPr>
          </a:p>
          <a:p>
            <a:pPr algn="just">
              <a:lnSpc>
                <a:spcPct val="90000"/>
              </a:lnSpc>
              <a:buNone/>
              <a:defRPr/>
            </a:pPr>
            <a:endParaRPr lang="en-US" sz="3200" b="0" smtClean="0">
              <a:latin typeface="Times New Roman" pitchFamily="18" charset="0"/>
              <a:cs typeface="Times New Roman" pitchFamily="18" charset="0"/>
            </a:endParaRPr>
          </a:p>
        </p:txBody>
      </p:sp>
      <p:pic>
        <p:nvPicPr>
          <p:cNvPr id="26625" name="Picture 1"/>
          <p:cNvPicPr>
            <a:picLocks noChangeAspect="1" noChangeArrowheads="1"/>
          </p:cNvPicPr>
          <p:nvPr/>
        </p:nvPicPr>
        <p:blipFill>
          <a:blip r:embed="rId2"/>
          <a:srcRect/>
          <a:stretch>
            <a:fillRect/>
          </a:stretch>
        </p:blipFill>
        <p:spPr bwMode="auto">
          <a:xfrm>
            <a:off x="2895600" y="2362200"/>
            <a:ext cx="3505200" cy="3191969"/>
          </a:xfrm>
          <a:prstGeom prst="rect">
            <a:avLst/>
          </a:prstGeom>
          <a:noFill/>
          <a:ln w="9525">
            <a:noFill/>
            <a:miter lim="800000"/>
            <a:headEnd/>
            <a:tailEnd/>
          </a:ln>
          <a:effectLst/>
        </p:spPr>
      </p:pic>
    </p:spTree>
    <p:extLst>
      <p:ext uri="{BB962C8B-B14F-4D97-AF65-F5344CB8AC3E}">
        <p14:creationId xmlns:p14="http://schemas.microsoft.com/office/powerpoint/2010/main" val="17539657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sp>
        <p:nvSpPr>
          <p:cNvPr id="30725" name="AutoShape 3"/>
          <p:cNvSpPr>
            <a:spLocks noGrp="1" noChangeAspect="1" noChangeArrowheads="1"/>
          </p:cNvSpPr>
          <p:nvPr>
            <p:ph type="body" idx="1"/>
          </p:nvPr>
        </p:nvSpPr>
        <p:spPr>
          <a:xfrm>
            <a:off x="304800" y="1052513"/>
            <a:ext cx="8229600" cy="2986087"/>
          </a:xfrm>
        </p:spPr>
        <p:txBody>
          <a:bodyPr/>
          <a:lstStyle/>
          <a:p>
            <a:pPr algn="just" eaLnBrk="1" hangingPunct="1"/>
            <a:r>
              <a:rPr lang="en-US" smtClean="0">
                <a:latin typeface="Times New Roman" pitchFamily="18" charset="0"/>
                <a:cs typeface="Times New Roman" pitchFamily="18" charset="0"/>
              </a:rPr>
              <a:t> Định dạng font chữ:</a:t>
            </a:r>
          </a:p>
          <a:p>
            <a:pPr lvl="1" algn="just" eaLnBrk="1" hangingPunct="1"/>
            <a:r>
              <a:rPr lang="en-US" b="1" smtClean="0">
                <a:latin typeface="Times New Roman" pitchFamily="18" charset="0"/>
                <a:cs typeface="Times New Roman" pitchFamily="18" charset="0"/>
              </a:rPr>
              <a:t>&lt;font&gt;…&lt;/font&gt;</a:t>
            </a:r>
            <a:r>
              <a:rPr lang="en-US" smtClean="0">
                <a:latin typeface="Times New Roman" pitchFamily="18" charset="0"/>
                <a:cs typeface="Times New Roman" pitchFamily="18" charset="0"/>
              </a:rPr>
              <a:t>	Xác định font cho một đoạn văn bản nào đó</a:t>
            </a:r>
          </a:p>
          <a:p>
            <a:pPr marL="1255713" lvl="1" algn="just" eaLnBrk="1" hangingPunct="1">
              <a:buFont typeface="Wingdings" pitchFamily="2" charset="2"/>
              <a:buChar char="ü"/>
            </a:pPr>
            <a:r>
              <a:rPr lang="en-US" b="1" smtClean="0">
                <a:latin typeface="Times New Roman" pitchFamily="18" charset="0"/>
                <a:cs typeface="Times New Roman" pitchFamily="18" charset="0"/>
              </a:rPr>
              <a:t>size</a:t>
            </a:r>
            <a:r>
              <a:rPr lang="en-US" smtClean="0">
                <a:latin typeface="Times New Roman" pitchFamily="18" charset="0"/>
                <a:cs typeface="Times New Roman" pitchFamily="18" charset="0"/>
              </a:rPr>
              <a:t>: kích thước font, có giá trị từ 1</a:t>
            </a:r>
            <a:r>
              <a:rPr lang="en-US" smtClean="0">
                <a:latin typeface="Times New Roman" pitchFamily="18" charset="0"/>
                <a:cs typeface="Times New Roman" pitchFamily="18" charset="0"/>
                <a:sym typeface="Wingdings" pitchFamily="2" charset="2"/>
              </a:rPr>
              <a:t>7</a:t>
            </a:r>
            <a:endParaRPr lang="en-US" smtClean="0">
              <a:latin typeface="Times New Roman" pitchFamily="18" charset="0"/>
              <a:cs typeface="Times New Roman" pitchFamily="18" charset="0"/>
            </a:endParaRPr>
          </a:p>
          <a:p>
            <a:pPr marL="1255713" lvl="1" algn="just" eaLnBrk="1" hangingPunct="1">
              <a:buFont typeface="Wingdings" pitchFamily="2" charset="2"/>
              <a:buChar char="ü"/>
            </a:pPr>
            <a:r>
              <a:rPr lang="en-US" b="1" smtClean="0">
                <a:latin typeface="Times New Roman" pitchFamily="18" charset="0"/>
                <a:cs typeface="Times New Roman" pitchFamily="18" charset="0"/>
              </a:rPr>
              <a:t>face</a:t>
            </a:r>
            <a:r>
              <a:rPr lang="en-US" smtClean="0">
                <a:latin typeface="Times New Roman" pitchFamily="18" charset="0"/>
                <a:cs typeface="Times New Roman" pitchFamily="18" charset="0"/>
              </a:rPr>
              <a:t>: Tên font (Arial, Tahoma, …)</a:t>
            </a:r>
          </a:p>
          <a:p>
            <a:pPr marL="1255713" lvl="1" algn="just" eaLnBrk="1" hangingPunct="1">
              <a:buFont typeface="Wingdings" pitchFamily="2" charset="2"/>
              <a:buChar char="ü"/>
            </a:pPr>
            <a:r>
              <a:rPr lang="en-US" b="1" smtClean="0">
                <a:latin typeface="Times New Roman" pitchFamily="18" charset="0"/>
                <a:cs typeface="Times New Roman" pitchFamily="18" charset="0"/>
              </a:rPr>
              <a:t>color</a:t>
            </a:r>
            <a:r>
              <a:rPr lang="en-US" smtClean="0">
                <a:latin typeface="Times New Roman" pitchFamily="18" charset="0"/>
                <a:cs typeface="Times New Roman" pitchFamily="18" charset="0"/>
              </a:rPr>
              <a:t>: màu của font (blue, yellow, …)</a:t>
            </a:r>
          </a:p>
        </p:txBody>
      </p:sp>
    </p:spTree>
    <p:extLst>
      <p:ext uri="{BB962C8B-B14F-4D97-AF65-F5344CB8AC3E}">
        <p14:creationId xmlns:p14="http://schemas.microsoft.com/office/powerpoint/2010/main" val="248360689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76200"/>
            <a:ext cx="8229600" cy="563562"/>
          </a:xfrm>
        </p:spPr>
        <p:txBody>
          <a:bodyPr/>
          <a:lstStyle/>
          <a:p>
            <a:r>
              <a:rPr lang="en-US" sz="3600" smtClean="0">
                <a:latin typeface="Times New Roman" pitchFamily="18" charset="0"/>
                <a:cs typeface="Times New Roman" pitchFamily="18" charset="0"/>
              </a:rPr>
              <a:t>Ví dụ</a:t>
            </a:r>
            <a:endParaRPr lang="en-US" sz="3600">
              <a:latin typeface="Times New Roman" pitchFamily="18" charset="0"/>
              <a:cs typeface="Times New Roman" pitchFamily="18" charset="0"/>
            </a:endParaRPr>
          </a:p>
        </p:txBody>
      </p:sp>
      <p:sp>
        <p:nvSpPr>
          <p:cNvPr id="11" name="Rectangle 10"/>
          <p:cNvSpPr/>
          <p:nvPr/>
        </p:nvSpPr>
        <p:spPr>
          <a:xfrm>
            <a:off x="152400" y="997089"/>
            <a:ext cx="8839200" cy="5632311"/>
          </a:xfrm>
          <a:prstGeom prst="rect">
            <a:avLst/>
          </a:prstGeom>
        </p:spPr>
        <p:txBody>
          <a:bodyPr wrap="square">
            <a:spAutoFit/>
          </a:bodyPr>
          <a:lstStyle/>
          <a:p>
            <a:r>
              <a:rPr lang="en-US" sz="2400" smtClean="0">
                <a:latin typeface="Times New Roman" pitchFamily="18" charset="0"/>
                <a:cs typeface="Times New Roman" pitchFamily="18" charset="0"/>
              </a:rPr>
              <a:t>&lt;html&gt;</a:t>
            </a:r>
          </a:p>
          <a:p>
            <a:r>
              <a:rPr lang="en-US" sz="2400" smtClean="0">
                <a:latin typeface="Times New Roman" pitchFamily="18" charset="0"/>
                <a:cs typeface="Times New Roman" pitchFamily="18" charset="0"/>
              </a:rPr>
              <a:t>&lt;body&gt;</a:t>
            </a:r>
          </a:p>
          <a:p>
            <a:r>
              <a:rPr lang="en-US" sz="2400" smtClean="0">
                <a:latin typeface="Times New Roman" pitchFamily="18" charset="0"/>
                <a:cs typeface="Times New Roman" pitchFamily="18" charset="0"/>
              </a:rPr>
              <a:t>&lt;p&gt;</a:t>
            </a:r>
          </a:p>
          <a:p>
            <a:r>
              <a:rPr lang="en-US" sz="2400" smtClean="0">
                <a:latin typeface="Times New Roman" pitchFamily="18" charset="0"/>
                <a:cs typeface="Times New Roman" pitchFamily="18" charset="0"/>
              </a:rPr>
              <a:t>&lt;font size="5" face="arial" color="red"&gt;</a:t>
            </a:r>
          </a:p>
          <a:p>
            <a:r>
              <a:rPr lang="en-US" sz="2400" smtClean="0">
                <a:latin typeface="Times New Roman" pitchFamily="18" charset="0"/>
                <a:cs typeface="Times New Roman" pitchFamily="18" charset="0"/>
              </a:rPr>
              <a:t>This paragraph is in Arial, size 5, and in red text color.</a:t>
            </a:r>
          </a:p>
          <a:p>
            <a:r>
              <a:rPr lang="en-US" sz="2400" smtClean="0">
                <a:latin typeface="Times New Roman" pitchFamily="18" charset="0"/>
                <a:cs typeface="Times New Roman" pitchFamily="18" charset="0"/>
              </a:rPr>
              <a:t>&lt;/font&gt;</a:t>
            </a:r>
          </a:p>
          <a:p>
            <a:r>
              <a:rPr lang="en-US" sz="2400" smtClean="0">
                <a:latin typeface="Times New Roman" pitchFamily="18" charset="0"/>
                <a:cs typeface="Times New Roman" pitchFamily="18" charset="0"/>
              </a:rPr>
              <a:t>&lt;/p&gt;</a:t>
            </a:r>
          </a:p>
          <a:p>
            <a:r>
              <a:rPr lang="en-US" sz="2400" smtClean="0">
                <a:latin typeface="Times New Roman" pitchFamily="18" charset="0"/>
                <a:cs typeface="Times New Roman" pitchFamily="18" charset="0"/>
              </a:rPr>
              <a:t>&lt;p&gt;</a:t>
            </a:r>
          </a:p>
          <a:p>
            <a:r>
              <a:rPr lang="en-US" sz="2400" smtClean="0">
                <a:latin typeface="Times New Roman" pitchFamily="18" charset="0"/>
                <a:cs typeface="Times New Roman" pitchFamily="18" charset="0"/>
              </a:rPr>
              <a:t>&lt;font size="3" face="verdana" color="blue"&gt;</a:t>
            </a:r>
          </a:p>
          <a:p>
            <a:r>
              <a:rPr lang="en-US" sz="2400" smtClean="0">
                <a:latin typeface="Times New Roman" pitchFamily="18" charset="0"/>
                <a:cs typeface="Times New Roman" pitchFamily="18" charset="0"/>
              </a:rPr>
              <a:t>This paragraph is in Verdana, size 3, and in blue text color.</a:t>
            </a:r>
          </a:p>
          <a:p>
            <a:r>
              <a:rPr lang="en-US" sz="2400" smtClean="0">
                <a:latin typeface="Times New Roman" pitchFamily="18" charset="0"/>
                <a:cs typeface="Times New Roman" pitchFamily="18" charset="0"/>
              </a:rPr>
              <a:t>&lt;/font&gt;</a:t>
            </a:r>
          </a:p>
          <a:p>
            <a:r>
              <a:rPr lang="en-US" sz="2400" smtClean="0">
                <a:latin typeface="Times New Roman" pitchFamily="18" charset="0"/>
                <a:cs typeface="Times New Roman" pitchFamily="18" charset="0"/>
              </a:rPr>
              <a:t>&lt;/p&gt;</a:t>
            </a:r>
          </a:p>
          <a:p>
            <a:r>
              <a:rPr lang="en-US" sz="2400" smtClean="0">
                <a:latin typeface="Times New Roman" pitchFamily="18" charset="0"/>
                <a:cs typeface="Times New Roman" pitchFamily="18" charset="0"/>
              </a:rPr>
              <a:t>&lt;p&gt;The font element is deprecated in HTML 4. Use CSS znstead!&lt;/p&gt;</a:t>
            </a:r>
          </a:p>
          <a:p>
            <a:r>
              <a:rPr lang="en-US" sz="2400" smtClean="0">
                <a:latin typeface="Times New Roman" pitchFamily="18" charset="0"/>
                <a:cs typeface="Times New Roman" pitchFamily="18" charset="0"/>
              </a:rPr>
              <a:t>&lt;/body&gt;</a:t>
            </a:r>
          </a:p>
          <a:p>
            <a:r>
              <a:rPr lang="en-US" sz="2400" smtClean="0">
                <a:latin typeface="Times New Roman" pitchFamily="18" charset="0"/>
                <a:cs typeface="Times New Roman" pitchFamily="18" charset="0"/>
              </a:rPr>
              <a:t>&lt;/html&gt;</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88112751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srcRect/>
          <a:stretch>
            <a:fillRect/>
          </a:stretch>
        </p:blipFill>
        <p:spPr bwMode="auto">
          <a:xfrm>
            <a:off x="1524000" y="1095068"/>
            <a:ext cx="6172200" cy="5077132"/>
          </a:xfrm>
          <a:prstGeom prst="rect">
            <a:avLst/>
          </a:prstGeom>
          <a:noFill/>
          <a:ln w="9525">
            <a:noFill/>
            <a:miter lim="800000"/>
            <a:headEnd/>
            <a:tailEnd/>
          </a:ln>
          <a:effectLst/>
        </p:spPr>
      </p:pic>
      <p:sp>
        <p:nvSpPr>
          <p:cNvPr id="9" name="Title 8"/>
          <p:cNvSpPr>
            <a:spLocks noGrp="1"/>
          </p:cNvSpPr>
          <p:nvPr>
            <p:ph type="title"/>
          </p:nvPr>
        </p:nvSpPr>
        <p:spPr/>
        <p:txBody>
          <a:bodyPr/>
          <a:lstStyle/>
          <a:p>
            <a:endParaRPr lang="en-US"/>
          </a:p>
        </p:txBody>
      </p:sp>
    </p:spTree>
    <p:extLst>
      <p:ext uri="{BB962C8B-B14F-4D97-AF65-F5344CB8AC3E}">
        <p14:creationId xmlns:p14="http://schemas.microsoft.com/office/powerpoint/2010/main" val="285763256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pic>
        <p:nvPicPr>
          <p:cNvPr id="33797" name="Picture 3"/>
          <p:cNvPicPr>
            <a:picLocks noGrp="1" noChangeAspect="1" noChangeArrowheads="1"/>
          </p:cNvPicPr>
          <p:nvPr>
            <p:ph type="body" idx="1"/>
          </p:nvPr>
        </p:nvPicPr>
        <p:blipFill>
          <a:blip r:embed="rId2"/>
          <a:srcRect/>
          <a:stretch>
            <a:fillRect/>
          </a:stretch>
        </p:blipFill>
        <p:spPr>
          <a:xfrm>
            <a:off x="1447800" y="1447800"/>
            <a:ext cx="6172200" cy="3470418"/>
          </a:xfrm>
        </p:spPr>
      </p:pic>
    </p:spTree>
    <p:extLst>
      <p:ext uri="{BB962C8B-B14F-4D97-AF65-F5344CB8AC3E}">
        <p14:creationId xmlns:p14="http://schemas.microsoft.com/office/powerpoint/2010/main" val="158951722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pic>
        <p:nvPicPr>
          <p:cNvPr id="34822" name="Picture 4"/>
          <p:cNvPicPr>
            <a:picLocks noChangeAspect="1" noChangeArrowheads="1"/>
          </p:cNvPicPr>
          <p:nvPr/>
        </p:nvPicPr>
        <p:blipFill>
          <a:blip r:embed="rId2"/>
          <a:srcRect/>
          <a:stretch>
            <a:fillRect/>
          </a:stretch>
        </p:blipFill>
        <p:spPr bwMode="auto">
          <a:xfrm>
            <a:off x="1066800" y="1135380"/>
            <a:ext cx="7010400" cy="1226820"/>
          </a:xfrm>
          <a:prstGeom prst="rect">
            <a:avLst/>
          </a:prstGeom>
          <a:noFill/>
          <a:ln w="9525">
            <a:noFill/>
            <a:miter lim="800000"/>
            <a:headEnd/>
            <a:tailEnd/>
          </a:ln>
        </p:spPr>
      </p:pic>
      <p:pic>
        <p:nvPicPr>
          <p:cNvPr id="34823" name="Picture 5"/>
          <p:cNvPicPr>
            <a:picLocks noChangeAspect="1" noChangeArrowheads="1"/>
          </p:cNvPicPr>
          <p:nvPr/>
        </p:nvPicPr>
        <p:blipFill>
          <a:blip r:embed="rId3">
            <a:grayscl/>
          </a:blip>
          <a:srcRect/>
          <a:stretch>
            <a:fillRect/>
          </a:stretch>
        </p:blipFill>
        <p:spPr bwMode="auto">
          <a:xfrm>
            <a:off x="1066800" y="2514600"/>
            <a:ext cx="6948488" cy="3092450"/>
          </a:xfrm>
          <a:prstGeom prst="rect">
            <a:avLst/>
          </a:prstGeom>
          <a:noFill/>
          <a:ln w="9525">
            <a:noFill/>
            <a:miter lim="800000"/>
            <a:headEnd/>
            <a:tailEnd/>
          </a:ln>
        </p:spPr>
      </p:pic>
    </p:spTree>
    <p:extLst>
      <p:ext uri="{BB962C8B-B14F-4D97-AF65-F5344CB8AC3E}">
        <p14:creationId xmlns:p14="http://schemas.microsoft.com/office/powerpoint/2010/main" val="311285267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xfrm>
            <a:off x="457200" y="122238"/>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sp>
        <p:nvSpPr>
          <p:cNvPr id="35845" name="Rectangle 3"/>
          <p:cNvSpPr>
            <a:spLocks noGrp="1" noChangeArrowheads="1"/>
          </p:cNvSpPr>
          <p:nvPr>
            <p:ph type="body" idx="1"/>
          </p:nvPr>
        </p:nvSpPr>
        <p:spPr>
          <a:xfrm>
            <a:off x="457200" y="1052513"/>
            <a:ext cx="8534400" cy="4205287"/>
          </a:xfrm>
        </p:spPr>
        <p:txBody>
          <a:bodyPr/>
          <a:lstStyle/>
          <a:p>
            <a:pPr marL="419100" indent="-419100" eaLnBrk="1" hangingPunct="1"/>
            <a:r>
              <a:rPr lang="en-US" b="0" smtClean="0">
                <a:latin typeface="Times New Roman" pitchFamily="18" charset="0"/>
                <a:cs typeface="Times New Roman" pitchFamily="18" charset="0"/>
              </a:rPr>
              <a:t>Phân đoạn văn bản:</a:t>
            </a:r>
          </a:p>
          <a:p>
            <a:pPr marL="419100" indent="-419100" eaLnBrk="1" hangingPunct="1">
              <a:buFont typeface="Wingdings" pitchFamily="2" charset="2"/>
              <a:buNone/>
            </a:pPr>
            <a:r>
              <a:rPr lang="en-US" b="0" smtClean="0">
                <a:latin typeface="Times New Roman" pitchFamily="18" charset="0"/>
                <a:cs typeface="Times New Roman" pitchFamily="18" charset="0"/>
              </a:rPr>
              <a:t>		&lt;p&gt;…&lt;/p&gt;	Phân đoạn văn bản</a:t>
            </a:r>
          </a:p>
          <a:p>
            <a:pPr marL="419100" indent="-419100" eaLnBrk="1" hangingPunct="1">
              <a:buNone/>
            </a:pPr>
            <a:endParaRPr lang="en-US" b="0" smtClean="0">
              <a:latin typeface="Times New Roman" pitchFamily="18" charset="0"/>
              <a:cs typeface="Times New Roman" pitchFamily="18" charset="0"/>
            </a:endParaRPr>
          </a:p>
          <a:p>
            <a:pPr marL="419100" indent="-419100" eaLnBrk="1" hangingPunct="1">
              <a:buNone/>
            </a:pPr>
            <a:r>
              <a:rPr lang="en-US" smtClean="0">
                <a:solidFill>
                  <a:srgbClr val="FF0000"/>
                </a:solidFill>
                <a:latin typeface="Times New Roman" pitchFamily="18" charset="0"/>
                <a:cs typeface="Times New Roman" pitchFamily="18" charset="0"/>
              </a:rPr>
              <a:t>Chú ý: </a:t>
            </a:r>
          </a:p>
          <a:p>
            <a:pPr marL="0" indent="457200" eaLnBrk="1" hangingPunct="1">
              <a:buNone/>
            </a:pPr>
            <a:r>
              <a:rPr lang="en-US" b="0" smtClean="0">
                <a:latin typeface="Times New Roman" pitchFamily="18" charset="0"/>
                <a:cs typeface="Times New Roman" pitchFamily="18" charset="0"/>
              </a:rPr>
              <a:t>HTML sẽ tự động thêm 01 dòng trắng trước và sau đoạn văn bản</a:t>
            </a:r>
          </a:p>
          <a:p>
            <a:pPr marL="419100" indent="-419100" eaLnBrk="1" hangingPunct="1"/>
            <a:r>
              <a:rPr lang="en-US" b="0" smtClean="0">
                <a:latin typeface="Times New Roman" pitchFamily="18" charset="0"/>
                <a:cs typeface="Times New Roman" pitchFamily="18" charset="0"/>
              </a:rPr>
              <a:t>Các thuộc tính: </a:t>
            </a:r>
          </a:p>
          <a:p>
            <a:pPr marL="419100" indent="-419100" eaLnBrk="1" hangingPunct="1">
              <a:buFont typeface="Wingdings" pitchFamily="2" charset="2"/>
              <a:buNone/>
            </a:pPr>
            <a:r>
              <a:rPr lang="en-US" b="0" smtClean="0">
                <a:latin typeface="Times New Roman" pitchFamily="18" charset="0"/>
                <a:cs typeface="Times New Roman" pitchFamily="18" charset="0"/>
              </a:rPr>
              <a:t>		align= alignValue:	Canh lề cho nội dung bên trong</a:t>
            </a:r>
          </a:p>
          <a:p>
            <a:pPr marL="419100" indent="-419100" eaLnBrk="1" hangingPunct="1"/>
            <a:endParaRPr lang="en-US" smtClean="0">
              <a:latin typeface="Times New Roman" pitchFamily="18" charset="0"/>
              <a:cs typeface="Times New Roman" pitchFamily="18" charset="0"/>
            </a:endParaRPr>
          </a:p>
          <a:p>
            <a:pPr marL="419100" indent="-419100" eaLnBrk="1" hangingPunct="1">
              <a:buFont typeface="Wingdings" pitchFamily="2" charset="2"/>
              <a:buNone/>
            </a:pPr>
            <a:endParaRPr lang="en-US" b="1" smtClean="0">
              <a:latin typeface="Times New Roman" pitchFamily="18" charset="0"/>
              <a:cs typeface="Times New Roman" pitchFamily="18" charset="0"/>
            </a:endParaRPr>
          </a:p>
        </p:txBody>
      </p:sp>
    </p:spTree>
    <p:extLst>
      <p:ext uri="{BB962C8B-B14F-4D97-AF65-F5344CB8AC3E}">
        <p14:creationId xmlns:p14="http://schemas.microsoft.com/office/powerpoint/2010/main" val="285582690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pic>
        <p:nvPicPr>
          <p:cNvPr id="36870" name="Picture 4"/>
          <p:cNvPicPr>
            <a:picLocks noChangeAspect="1" noChangeArrowheads="1"/>
          </p:cNvPicPr>
          <p:nvPr/>
        </p:nvPicPr>
        <p:blipFill>
          <a:blip r:embed="rId2"/>
          <a:srcRect/>
          <a:stretch>
            <a:fillRect/>
          </a:stretch>
        </p:blipFill>
        <p:spPr bwMode="auto">
          <a:xfrm>
            <a:off x="838200" y="1066800"/>
            <a:ext cx="7671660" cy="4572000"/>
          </a:xfrm>
          <a:prstGeom prst="rect">
            <a:avLst/>
          </a:prstGeom>
          <a:noFill/>
          <a:ln w="9525">
            <a:noFill/>
            <a:miter lim="800000"/>
            <a:headEnd/>
            <a:tailEnd/>
          </a:ln>
        </p:spPr>
      </p:pic>
    </p:spTree>
    <p:extLst>
      <p:ext uri="{BB962C8B-B14F-4D97-AF65-F5344CB8AC3E}">
        <p14:creationId xmlns:p14="http://schemas.microsoft.com/office/powerpoint/2010/main" val="357721603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graphicFrame>
        <p:nvGraphicFramePr>
          <p:cNvPr id="1026" name="Object 4"/>
          <p:cNvGraphicFramePr>
            <a:graphicFrameLocks noGrp="1" noChangeAspect="1"/>
          </p:cNvGraphicFramePr>
          <p:nvPr>
            <p:ph idx="1"/>
          </p:nvPr>
        </p:nvGraphicFramePr>
        <p:xfrm>
          <a:off x="1066800" y="1143000"/>
          <a:ext cx="7086600" cy="4656487"/>
        </p:xfrm>
        <a:graphic>
          <a:graphicData uri="http://schemas.openxmlformats.org/presentationml/2006/ole">
            <mc:AlternateContent xmlns:mc="http://schemas.openxmlformats.org/markup-compatibility/2006">
              <mc:Choice xmlns:v="urn:schemas-microsoft-com:vml" Requires="v">
                <p:oleObj spid="_x0000_s2085" name="Bitmap Image" r:id="rId3" imgW="4610744" imgH="3029373" progId="PBrush">
                  <p:embed/>
                </p:oleObj>
              </mc:Choice>
              <mc:Fallback>
                <p:oleObj name="Bitmap Image" r:id="rId3" imgW="4610744" imgH="3029373" progId="PBrush">
                  <p:embed/>
                  <p:pic>
                    <p:nvPicPr>
                      <p:cNvPr id="0" name=""/>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066800" y="1143000"/>
                        <a:ext cx="7086600" cy="465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7064957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sp>
        <p:nvSpPr>
          <p:cNvPr id="37893" name="Rectangle 3"/>
          <p:cNvSpPr>
            <a:spLocks noGrp="1" noChangeArrowheads="1"/>
          </p:cNvSpPr>
          <p:nvPr>
            <p:ph type="body" idx="1"/>
          </p:nvPr>
        </p:nvSpPr>
        <p:spPr>
          <a:xfrm>
            <a:off x="457200" y="1052513"/>
            <a:ext cx="8229600" cy="3976687"/>
          </a:xfrm>
        </p:spPr>
        <p:txBody>
          <a:bodyPr/>
          <a:lstStyle/>
          <a:p>
            <a:pPr marL="419100" indent="-419100" eaLnBrk="1" hangingPunct="1"/>
            <a:r>
              <a:rPr lang="en-US" smtClean="0">
                <a:latin typeface="Times New Roman" pitchFamily="18" charset="0"/>
                <a:cs typeface="Times New Roman" pitchFamily="18" charset="0"/>
              </a:rPr>
              <a:t>Ngắt dòng – Line Break</a:t>
            </a:r>
            <a:r>
              <a:rPr lang="en-US" b="0" smtClean="0">
                <a:latin typeface="Times New Roman" pitchFamily="18" charset="0"/>
                <a:cs typeface="Times New Roman" pitchFamily="18" charset="0"/>
              </a:rPr>
              <a:t>:</a:t>
            </a:r>
          </a:p>
          <a:p>
            <a:pPr marL="838200" lvl="1" indent="-381000" eaLnBrk="1" hangingPunct="1"/>
            <a:r>
              <a:rPr lang="en-US" smtClean="0">
                <a:latin typeface="Times New Roman" pitchFamily="18" charset="0"/>
                <a:cs typeface="Times New Roman" pitchFamily="18" charset="0"/>
              </a:rPr>
              <a:t>Muốn chuyển sang một dòng mới nhưng chưa kết thúc đoạn văn bản ta dùng tag &lt;br&gt;</a:t>
            </a:r>
          </a:p>
          <a:p>
            <a:pPr marL="838200" lvl="1" indent="-381000" eaLnBrk="1" hangingPunct="1"/>
            <a:r>
              <a:rPr lang="en-US" smtClean="0">
                <a:latin typeface="Times New Roman" pitchFamily="18" charset="0"/>
                <a:cs typeface="Times New Roman" pitchFamily="18" charset="0"/>
              </a:rPr>
              <a:t>Tag &lt;br&gt; không cần tag đóng</a:t>
            </a:r>
          </a:p>
          <a:p>
            <a:pPr marL="419100" indent="-419100" eaLnBrk="1" hangingPunct="1"/>
            <a:endParaRPr lang="en-US" b="0" smtClean="0">
              <a:latin typeface="Times New Roman" pitchFamily="18" charset="0"/>
              <a:cs typeface="Times New Roman" pitchFamily="18" charset="0"/>
            </a:endParaRPr>
          </a:p>
          <a:p>
            <a:pPr marL="419100" indent="-419100" eaLnBrk="1" hangingPunct="1"/>
            <a:r>
              <a:rPr lang="en-US" smtClean="0">
                <a:latin typeface="Times New Roman" pitchFamily="18" charset="0"/>
                <a:cs typeface="Times New Roman" pitchFamily="18" charset="0"/>
              </a:rPr>
              <a:t>Tag &lt;!-- --&gt; </a:t>
            </a:r>
            <a:r>
              <a:rPr lang="en-US" b="0" smtClean="0">
                <a:latin typeface="Times New Roman" pitchFamily="18" charset="0"/>
                <a:cs typeface="Times New Roman" pitchFamily="18" charset="0"/>
              </a:rPr>
              <a:t>Comment ( Ghi chú): Dùng để ghi chú, nội dung phần ghi chú không được thể hiện trên trình duyệt </a:t>
            </a:r>
          </a:p>
        </p:txBody>
      </p:sp>
    </p:spTree>
    <p:extLst>
      <p:ext uri="{BB962C8B-B14F-4D97-AF65-F5344CB8AC3E}">
        <p14:creationId xmlns:p14="http://schemas.microsoft.com/office/powerpoint/2010/main" val="73053776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Ví dụ về &lt;br&gt;</a:t>
            </a:r>
          </a:p>
        </p:txBody>
      </p:sp>
      <p:pic>
        <p:nvPicPr>
          <p:cNvPr id="38917" name="Picture 5"/>
          <p:cNvPicPr>
            <a:picLocks noChangeAspect="1" noChangeArrowheads="1"/>
          </p:cNvPicPr>
          <p:nvPr/>
        </p:nvPicPr>
        <p:blipFill>
          <a:blip r:embed="rId2"/>
          <a:srcRect/>
          <a:stretch>
            <a:fillRect/>
          </a:stretch>
        </p:blipFill>
        <p:spPr bwMode="auto">
          <a:xfrm>
            <a:off x="228599" y="1066800"/>
            <a:ext cx="8746435" cy="3657600"/>
          </a:xfrm>
          <a:prstGeom prst="rect">
            <a:avLst/>
          </a:prstGeom>
          <a:noFill/>
          <a:ln w="9525">
            <a:noFill/>
            <a:miter lim="800000"/>
            <a:headEnd/>
            <a:tailEnd/>
          </a:ln>
        </p:spPr>
      </p:pic>
    </p:spTree>
    <p:extLst>
      <p:ext uri="{BB962C8B-B14F-4D97-AF65-F5344CB8AC3E}">
        <p14:creationId xmlns:p14="http://schemas.microsoft.com/office/powerpoint/2010/main" val="229930107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76200"/>
            <a:ext cx="8229600" cy="563562"/>
          </a:xfrm>
        </p:spPr>
        <p:txBody>
          <a:bodyPr/>
          <a:lstStyle/>
          <a:p>
            <a:r>
              <a:rPr lang="en-US" sz="4000" smtClean="0">
                <a:latin typeface="Arno Pro Smbd" pitchFamily="18" charset="0"/>
              </a:rPr>
              <a:t>Giới </a:t>
            </a:r>
            <a:r>
              <a:rPr lang="en-US" sz="4000" err="1" smtClean="0">
                <a:latin typeface="Arno Pro Smbd" pitchFamily="18" charset="0"/>
              </a:rPr>
              <a:t>thiệu</a:t>
            </a:r>
            <a:r>
              <a:rPr lang="en-US" sz="4000" smtClean="0">
                <a:latin typeface="Arno Pro Smbd" pitchFamily="18" charset="0"/>
              </a:rPr>
              <a:t> </a:t>
            </a:r>
            <a:r>
              <a:rPr lang="en-US" sz="4000" err="1" smtClean="0">
                <a:latin typeface="Arno Pro Smbd" pitchFamily="18" charset="0"/>
              </a:rPr>
              <a:t>về</a:t>
            </a:r>
            <a:r>
              <a:rPr lang="en-US" sz="4000" smtClean="0">
                <a:latin typeface="Arno Pro Smbd" pitchFamily="18" charset="0"/>
              </a:rPr>
              <a:t> HTML</a:t>
            </a:r>
            <a:endParaRPr lang="en-US" sz="4000">
              <a:latin typeface="Arno Pro Smbd" pitchFamily="18" charset="0"/>
            </a:endParaRPr>
          </a:p>
        </p:txBody>
      </p:sp>
      <p:sp>
        <p:nvSpPr>
          <p:cNvPr id="5" name="Content Placeholder 2"/>
          <p:cNvSpPr>
            <a:spLocks noGrp="1"/>
          </p:cNvSpPr>
          <p:nvPr>
            <p:ph idx="1"/>
          </p:nvPr>
        </p:nvSpPr>
        <p:spPr>
          <a:xfrm>
            <a:off x="381000" y="1066800"/>
            <a:ext cx="8382000" cy="2438400"/>
          </a:xfrm>
        </p:spPr>
        <p:txBody>
          <a:bodyPr>
            <a:noAutofit/>
          </a:bodyPr>
          <a:lstStyle/>
          <a:p>
            <a:pPr algn="just" eaLnBrk="1" hangingPunct="1">
              <a:lnSpc>
                <a:spcPct val="90000"/>
              </a:lnSpc>
              <a:defRPr/>
            </a:pPr>
            <a:r>
              <a:rPr lang="en-US" sz="3200" b="0" smtClean="0">
                <a:latin typeface="Times New Roman" pitchFamily="18" charset="0"/>
                <a:cs typeface="Times New Roman" pitchFamily="18" charset="0"/>
              </a:rPr>
              <a:t> Do </a:t>
            </a:r>
            <a:r>
              <a:rPr lang="en-US" sz="3200" smtClean="0">
                <a:latin typeface="Times New Roman" pitchFamily="18" charset="0"/>
                <a:cs typeface="Times New Roman" pitchFamily="18" charset="0"/>
              </a:rPr>
              <a:t>Tim </a:t>
            </a:r>
            <a:r>
              <a:rPr lang="en-US" sz="3200" err="1" smtClean="0">
                <a:latin typeface="Times New Roman" pitchFamily="18" charset="0"/>
                <a:cs typeface="Times New Roman" pitchFamily="18" charset="0"/>
              </a:rPr>
              <a:t>Berner</a:t>
            </a:r>
            <a:r>
              <a:rPr lang="en-US" sz="3200" smtClean="0">
                <a:latin typeface="Times New Roman" pitchFamily="18" charset="0"/>
                <a:cs typeface="Times New Roman" pitchFamily="18" charset="0"/>
              </a:rPr>
              <a:t> Lee</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phát</a:t>
            </a:r>
            <a:r>
              <a:rPr lang="en-US" sz="3200" b="0" smtClean="0">
                <a:latin typeface="Times New Roman" pitchFamily="18" charset="0"/>
                <a:cs typeface="Times New Roman" pitchFamily="18" charset="0"/>
              </a:rPr>
              <a:t> minh </a:t>
            </a:r>
            <a:r>
              <a:rPr lang="en-US" sz="3200" b="0" err="1" smtClean="0">
                <a:latin typeface="Times New Roman" pitchFamily="18" charset="0"/>
                <a:cs typeface="Times New Roman" pitchFamily="18" charset="0"/>
              </a:rPr>
              <a:t>và</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được</a:t>
            </a:r>
            <a:r>
              <a:rPr lang="en-US" sz="3200" b="0" smtClean="0">
                <a:latin typeface="Times New Roman" pitchFamily="18" charset="0"/>
                <a:cs typeface="Times New Roman" pitchFamily="18" charset="0"/>
              </a:rPr>
              <a:t> W3C (World Wide Web Consortium) </a:t>
            </a:r>
            <a:r>
              <a:rPr lang="en-US" sz="3200" b="0" err="1" smtClean="0">
                <a:latin typeface="Times New Roman" pitchFamily="18" charset="0"/>
                <a:cs typeface="Times New Roman" pitchFamily="18" charset="0"/>
              </a:rPr>
              <a:t>đưa</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thành</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chuẩn</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năm</a:t>
            </a:r>
            <a:r>
              <a:rPr lang="en-US" sz="3200" b="0" smtClean="0">
                <a:latin typeface="Times New Roman" pitchFamily="18" charset="0"/>
                <a:cs typeface="Times New Roman" pitchFamily="18" charset="0"/>
              </a:rPr>
              <a:t> 1994.</a:t>
            </a:r>
          </a:p>
          <a:p>
            <a:pPr algn="just" eaLnBrk="1" hangingPunct="1">
              <a:lnSpc>
                <a:spcPct val="90000"/>
              </a:lnSpc>
              <a:defRPr/>
            </a:pP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Là</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một</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ngôn</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ngữ</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dùng</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để</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xây</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dựng</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một</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trang</a:t>
            </a:r>
            <a:r>
              <a:rPr lang="en-US" sz="3200" b="0" smtClean="0">
                <a:latin typeface="Times New Roman" pitchFamily="18" charset="0"/>
                <a:cs typeface="Times New Roman" pitchFamily="18" charset="0"/>
              </a:rPr>
              <a:t> Web. </a:t>
            </a:r>
          </a:p>
        </p:txBody>
      </p:sp>
      <p:grpSp>
        <p:nvGrpSpPr>
          <p:cNvPr id="7" name="Group 6"/>
          <p:cNvGrpSpPr/>
          <p:nvPr/>
        </p:nvGrpSpPr>
        <p:grpSpPr>
          <a:xfrm>
            <a:off x="1600200" y="3810000"/>
            <a:ext cx="6362700" cy="1943100"/>
            <a:chOff x="1143000" y="3657600"/>
            <a:chExt cx="6362700" cy="1943100"/>
          </a:xfrm>
        </p:grpSpPr>
        <p:pic>
          <p:nvPicPr>
            <p:cNvPr id="55298" name="Picture 2"/>
            <p:cNvPicPr>
              <a:picLocks noChangeAspect="1" noChangeArrowheads="1"/>
            </p:cNvPicPr>
            <p:nvPr/>
          </p:nvPicPr>
          <p:blipFill>
            <a:blip r:embed="rId2"/>
            <a:srcRect/>
            <a:stretch>
              <a:fillRect/>
            </a:stretch>
          </p:blipFill>
          <p:spPr bwMode="auto">
            <a:xfrm>
              <a:off x="1143000" y="3810000"/>
              <a:ext cx="2146610" cy="1600200"/>
            </a:xfrm>
            <a:prstGeom prst="rect">
              <a:avLst/>
            </a:prstGeom>
            <a:noFill/>
            <a:ln w="9525">
              <a:noFill/>
              <a:miter lim="800000"/>
              <a:headEnd/>
              <a:tailEnd/>
            </a:ln>
            <a:effectLst/>
          </p:spPr>
        </p:pic>
        <p:pic>
          <p:nvPicPr>
            <p:cNvPr id="55299" name="Picture 3"/>
            <p:cNvPicPr>
              <a:picLocks noChangeAspect="1" noChangeArrowheads="1"/>
            </p:cNvPicPr>
            <p:nvPr/>
          </p:nvPicPr>
          <p:blipFill>
            <a:blip r:embed="rId3"/>
            <a:srcRect/>
            <a:stretch>
              <a:fillRect/>
            </a:stretch>
          </p:blipFill>
          <p:spPr bwMode="auto">
            <a:xfrm>
              <a:off x="5562600" y="3657600"/>
              <a:ext cx="1943100" cy="1943100"/>
            </a:xfrm>
            <a:prstGeom prst="rect">
              <a:avLst/>
            </a:prstGeom>
            <a:noFill/>
            <a:ln w="9525">
              <a:noFill/>
              <a:miter lim="800000"/>
              <a:headEnd/>
              <a:tailEnd/>
            </a:ln>
            <a:effectLst/>
          </p:spPr>
        </p:pic>
        <p:sp>
          <p:nvSpPr>
            <p:cNvPr id="6" name="Right Arrow 5"/>
            <p:cNvSpPr/>
            <p:nvPr/>
          </p:nvSpPr>
          <p:spPr>
            <a:xfrm>
              <a:off x="3810000" y="4267200"/>
              <a:ext cx="16002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363700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060" name="Picture 4"/>
          <p:cNvPicPr>
            <a:picLocks noGrp="1" noChangeAspect="1" noChangeArrowheads="1"/>
          </p:cNvPicPr>
          <p:nvPr>
            <p:ph type="body" idx="1"/>
          </p:nvPr>
        </p:nvPicPr>
        <p:blipFill>
          <a:blip r:embed="rId2"/>
          <a:srcRect/>
          <a:stretch>
            <a:fillRect/>
          </a:stretch>
        </p:blipFill>
        <p:spPr bwMode="auto">
          <a:xfrm>
            <a:off x="1663038" y="1219200"/>
            <a:ext cx="5880762" cy="5181600"/>
          </a:xfrm>
          <a:noFill/>
        </p:spPr>
      </p:pic>
    </p:spTree>
    <p:extLst>
      <p:ext uri="{BB962C8B-B14F-4D97-AF65-F5344CB8AC3E}">
        <p14:creationId xmlns:p14="http://schemas.microsoft.com/office/powerpoint/2010/main" val="29466676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429060"/>
                                        </p:tgtEl>
                                        <p:attrNameLst>
                                          <p:attrName>style.visibility</p:attrName>
                                        </p:attrNameLst>
                                      </p:cBhvr>
                                      <p:to>
                                        <p:strVal val="visible"/>
                                      </p:to>
                                    </p:set>
                                    <p:animEffect transition="in" filter="diamond(in)">
                                      <p:cBhvr>
                                        <p:cTn id="7" dur="2000"/>
                                        <p:tgtEl>
                                          <p:spTgt spid="429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Tag xử lý, định dạng văn bản</a:t>
            </a:r>
          </a:p>
        </p:txBody>
      </p:sp>
      <p:sp>
        <p:nvSpPr>
          <p:cNvPr id="39941" name="Rectangle 3"/>
          <p:cNvSpPr>
            <a:spLocks noGrp="1" noChangeArrowheads="1"/>
          </p:cNvSpPr>
          <p:nvPr>
            <p:ph type="body" idx="1"/>
          </p:nvPr>
        </p:nvSpPr>
        <p:spPr>
          <a:xfrm>
            <a:off x="457200" y="900113"/>
            <a:ext cx="8229600" cy="2071687"/>
          </a:xfrm>
        </p:spPr>
        <p:txBody>
          <a:bodyPr/>
          <a:lstStyle/>
          <a:p>
            <a:pPr marL="419100" indent="-419100" algn="just" eaLnBrk="1" hangingPunct="1"/>
            <a:r>
              <a:rPr lang="en-US" smtClean="0">
                <a:latin typeface="Times New Roman" pitchFamily="18" charset="0"/>
                <a:cs typeface="Times New Roman" pitchFamily="18" charset="0"/>
              </a:rPr>
              <a:t>Tag &lt;hr&gt; - Horizontal Rule</a:t>
            </a:r>
          </a:p>
          <a:p>
            <a:pPr marL="838200" lvl="1" indent="-381000" algn="just" eaLnBrk="1" hangingPunct="1"/>
            <a:r>
              <a:rPr lang="en-US" smtClean="0">
                <a:latin typeface="Times New Roman" pitchFamily="18" charset="0"/>
                <a:cs typeface="Times New Roman" pitchFamily="18" charset="0"/>
              </a:rPr>
              <a:t>Tag &lt;hr&gt; dùng để tạo ra một đường kẻ ngang</a:t>
            </a:r>
          </a:p>
          <a:p>
            <a:pPr marL="838200" lvl="1" indent="-381000" algn="just" eaLnBrk="1" hangingPunct="1"/>
            <a:r>
              <a:rPr lang="en-US" smtClean="0">
                <a:latin typeface="Times New Roman" pitchFamily="18" charset="0"/>
                <a:cs typeface="Times New Roman" pitchFamily="18" charset="0"/>
              </a:rPr>
              <a:t>Có thể sử dụng thuộc tính </a:t>
            </a:r>
            <a:r>
              <a:rPr lang="en-US" b="1" smtClean="0">
                <a:latin typeface="Times New Roman" pitchFamily="18" charset="0"/>
                <a:cs typeface="Times New Roman" pitchFamily="18" charset="0"/>
              </a:rPr>
              <a:t>size</a:t>
            </a:r>
            <a:r>
              <a:rPr lang="en-US" smtClean="0">
                <a:latin typeface="Times New Roman" pitchFamily="18" charset="0"/>
                <a:cs typeface="Times New Roman" pitchFamily="18" charset="0"/>
              </a:rPr>
              <a:t> và </a:t>
            </a:r>
            <a:r>
              <a:rPr lang="en-US" b="1" smtClean="0">
                <a:latin typeface="Times New Roman" pitchFamily="18" charset="0"/>
                <a:cs typeface="Times New Roman" pitchFamily="18" charset="0"/>
              </a:rPr>
              <a:t>width</a:t>
            </a:r>
            <a:r>
              <a:rPr lang="en-US" smtClean="0">
                <a:latin typeface="Times New Roman" pitchFamily="18" charset="0"/>
                <a:cs typeface="Times New Roman" pitchFamily="18" charset="0"/>
              </a:rPr>
              <a:t> để thay đổi độ rộng và chiều dài đường kẻ</a:t>
            </a:r>
          </a:p>
        </p:txBody>
      </p:sp>
      <p:pic>
        <p:nvPicPr>
          <p:cNvPr id="39942" name="Picture 5"/>
          <p:cNvPicPr>
            <a:picLocks noChangeAspect="1" noChangeArrowheads="1"/>
          </p:cNvPicPr>
          <p:nvPr/>
        </p:nvPicPr>
        <p:blipFill>
          <a:blip r:embed="rId2"/>
          <a:srcRect/>
          <a:stretch>
            <a:fillRect/>
          </a:stretch>
        </p:blipFill>
        <p:spPr bwMode="auto">
          <a:xfrm>
            <a:off x="304800" y="2971800"/>
            <a:ext cx="8540015" cy="2414588"/>
          </a:xfrm>
          <a:prstGeom prst="rect">
            <a:avLst/>
          </a:prstGeom>
          <a:noFill/>
          <a:ln w="9525">
            <a:noFill/>
            <a:miter lim="800000"/>
            <a:headEnd/>
            <a:tailEnd/>
          </a:ln>
        </p:spPr>
      </p:pic>
    </p:spTree>
    <p:extLst>
      <p:ext uri="{BB962C8B-B14F-4D97-AF65-F5344CB8AC3E}">
        <p14:creationId xmlns:p14="http://schemas.microsoft.com/office/powerpoint/2010/main" val="244492934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Ví dụ về &lt;hr&gt;</a:t>
            </a:r>
            <a:endParaRPr lang="en-US" sz="3600">
              <a:latin typeface="Times New Roman" pitchFamily="18" charset="0"/>
              <a:cs typeface="Times New Roman" pitchFamily="18" charset="0"/>
            </a:endParaRPr>
          </a:p>
        </p:txBody>
      </p:sp>
      <p:sp>
        <p:nvSpPr>
          <p:cNvPr id="3" name="Content Placeholder 2"/>
          <p:cNvSpPr>
            <a:spLocks noGrp="1"/>
          </p:cNvSpPr>
          <p:nvPr>
            <p:ph idx="1"/>
          </p:nvPr>
        </p:nvSpPr>
        <p:spPr>
          <a:xfrm>
            <a:off x="457200" y="1128713"/>
            <a:ext cx="8229600" cy="928687"/>
          </a:xfrm>
        </p:spPr>
        <p:txBody>
          <a:bodyPr/>
          <a:lstStyle/>
          <a:p>
            <a:pPr eaLnBrk="1" hangingPunct="1">
              <a:defRPr/>
            </a:pPr>
            <a:r>
              <a:rPr lang="en-US" sz="2400" b="0" smtClean="0">
                <a:solidFill>
                  <a:schemeClr val="tx2">
                    <a:lumMod val="75000"/>
                  </a:schemeClr>
                </a:solidFill>
                <a:latin typeface="Times New Roman" pitchFamily="18" charset="0"/>
                <a:cs typeface="Times New Roman" pitchFamily="18" charset="0"/>
              </a:rPr>
              <a:t>&lt;HR noshade size=‘5’ align=‘center’ width=‘40%’&gt;&lt;/HR&gt;</a:t>
            </a:r>
          </a:p>
          <a:p>
            <a:pPr eaLnBrk="1" hangingPunct="1">
              <a:defRPr/>
            </a:pPr>
            <a:r>
              <a:rPr lang="en-US" sz="2400" b="0" smtClean="0">
                <a:solidFill>
                  <a:schemeClr val="tx2">
                    <a:lumMod val="75000"/>
                  </a:schemeClr>
                </a:solidFill>
                <a:latin typeface="Times New Roman" pitchFamily="18" charset="0"/>
                <a:cs typeface="Times New Roman" pitchFamily="18" charset="0"/>
              </a:rPr>
              <a:t>&lt;HR size=’15’ align=‘right’ width=‘80%’&gt;&lt;/HR&gt;</a:t>
            </a:r>
          </a:p>
        </p:txBody>
      </p:sp>
      <p:pic>
        <p:nvPicPr>
          <p:cNvPr id="61442" name="Picture 2"/>
          <p:cNvPicPr>
            <a:picLocks noChangeAspect="1" noChangeArrowheads="1"/>
          </p:cNvPicPr>
          <p:nvPr/>
        </p:nvPicPr>
        <p:blipFill>
          <a:blip r:embed="rId2"/>
          <a:srcRect/>
          <a:stretch>
            <a:fillRect/>
          </a:stretch>
        </p:blipFill>
        <p:spPr bwMode="auto">
          <a:xfrm>
            <a:off x="1919071" y="2286000"/>
            <a:ext cx="5548529" cy="3276600"/>
          </a:xfrm>
          <a:prstGeom prst="rect">
            <a:avLst/>
          </a:prstGeom>
          <a:noFill/>
          <a:ln w="9525">
            <a:noFill/>
            <a:miter lim="800000"/>
            <a:headEnd/>
            <a:tailEnd/>
          </a:ln>
          <a:effectLst/>
        </p:spPr>
      </p:pic>
    </p:spTree>
    <p:extLst>
      <p:ext uri="{BB962C8B-B14F-4D97-AF65-F5344CB8AC3E}">
        <p14:creationId xmlns:p14="http://schemas.microsoft.com/office/powerpoint/2010/main" val="37417826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5"/>
          <p:cNvSpPr>
            <a:spLocks noGrp="1" noChangeArrowheads="1"/>
          </p:cNvSpPr>
          <p:nvPr>
            <p:ph type="body" idx="1"/>
          </p:nvPr>
        </p:nvSpPr>
        <p:spPr>
          <a:xfrm>
            <a:off x="381000" y="1052513"/>
            <a:ext cx="8229600" cy="1843087"/>
          </a:xfrm>
        </p:spPr>
        <p:txBody>
          <a:bodyPr/>
          <a:lstStyle/>
          <a:p>
            <a:pPr eaLnBrk="1" hangingPunct="1">
              <a:buNone/>
            </a:pPr>
            <a:r>
              <a:rPr lang="en-US" smtClean="0">
                <a:solidFill>
                  <a:srgbClr val="FF0000"/>
                </a:solidFill>
                <a:latin typeface="Times New Roman" pitchFamily="18" charset="0"/>
                <a:cs typeface="Times New Roman" pitchFamily="18" charset="0"/>
              </a:rPr>
              <a:t>Ví dụ:</a:t>
            </a:r>
          </a:p>
          <a:p>
            <a:pPr eaLnBrk="1" hangingPunct="1">
              <a:buNone/>
            </a:pPr>
            <a:r>
              <a:rPr lang="en-US" b="0" smtClean="0">
                <a:latin typeface="Times New Roman" pitchFamily="18" charset="0"/>
                <a:cs typeface="Times New Roman" pitchFamily="18" charset="0"/>
              </a:rPr>
              <a:t> Tạo đường kẻ ngang 300 dày 4 và canh giữa màn hình </a:t>
            </a:r>
          </a:p>
          <a:p>
            <a:pPr eaLnBrk="1" hangingPunct="1">
              <a:buFont typeface="Wingdings" pitchFamily="2" charset="2"/>
              <a:buNone/>
            </a:pPr>
            <a:r>
              <a:rPr lang="en-US" b="0" smtClean="0">
                <a:latin typeface="Times New Roman" pitchFamily="18" charset="0"/>
                <a:cs typeface="Times New Roman" pitchFamily="18" charset="0"/>
              </a:rPr>
              <a:t>		&lt;hr align=center size=4 width=300 &gt;</a:t>
            </a:r>
          </a:p>
        </p:txBody>
      </p:sp>
      <p:pic>
        <p:nvPicPr>
          <p:cNvPr id="62466" name="Picture 2"/>
          <p:cNvPicPr>
            <a:picLocks noChangeAspect="1" noChangeArrowheads="1"/>
          </p:cNvPicPr>
          <p:nvPr/>
        </p:nvPicPr>
        <p:blipFill>
          <a:blip r:embed="rId2"/>
          <a:srcRect/>
          <a:stretch>
            <a:fillRect/>
          </a:stretch>
        </p:blipFill>
        <p:spPr bwMode="auto">
          <a:xfrm>
            <a:off x="2209800" y="3514725"/>
            <a:ext cx="4629150" cy="2733675"/>
          </a:xfrm>
          <a:prstGeom prst="rect">
            <a:avLst/>
          </a:prstGeom>
          <a:noFill/>
          <a:ln w="9525">
            <a:noFill/>
            <a:miter lim="800000"/>
            <a:headEnd/>
            <a:tailEnd/>
          </a:ln>
          <a:effectLst/>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92688655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7200" y="76200"/>
            <a:ext cx="8229600" cy="563562"/>
          </a:xfrm>
        </p:spPr>
        <p:txBody>
          <a:bodyPr/>
          <a:lstStyle/>
          <a:p>
            <a:r>
              <a:rPr lang="en-US" sz="4400" smtClean="0">
                <a:latin typeface="Arno Pro Smbd" pitchFamily="18" charset="0"/>
              </a:rPr>
              <a:t>Nội dung</a:t>
            </a:r>
            <a:endParaRPr lang="en-US" sz="4400">
              <a:solidFill>
                <a:schemeClr val="accent1"/>
              </a:solidFill>
              <a:latin typeface="Arno Pro Smbd" pitchFamily="18" charset="0"/>
            </a:endParaRPr>
          </a:p>
        </p:txBody>
      </p:sp>
      <p:grpSp>
        <p:nvGrpSpPr>
          <p:cNvPr id="5" name="Group 68"/>
          <p:cNvGrpSpPr>
            <a:grpSpLocks/>
          </p:cNvGrpSpPr>
          <p:nvPr/>
        </p:nvGrpSpPr>
        <p:grpSpPr bwMode="auto">
          <a:xfrm>
            <a:off x="1600789" y="1588626"/>
            <a:ext cx="6019211" cy="925974"/>
            <a:chOff x="1344" y="1584"/>
            <a:chExt cx="3053" cy="432"/>
          </a:xfrm>
        </p:grpSpPr>
        <p:sp>
          <p:nvSpPr>
            <p:cNvPr id="21" name="AutoShape 53"/>
            <p:cNvSpPr>
              <a:spLocks noChangeArrowheads="1"/>
            </p:cNvSpPr>
            <p:nvPr/>
          </p:nvSpPr>
          <p:spPr bwMode="gray">
            <a:xfrm>
              <a:off x="1584" y="1659"/>
              <a:ext cx="2736" cy="288"/>
            </a:xfrm>
            <a:prstGeom prst="roundRect">
              <a:avLst>
                <a:gd name="adj" fmla="val 16667"/>
              </a:avLst>
            </a:prstGeom>
            <a:gradFill rotWithShape="1">
              <a:gsLst>
                <a:gs pos="0">
                  <a:schemeClr val="hlink">
                    <a:gamma/>
                    <a:tint val="21176"/>
                    <a:invGamma/>
                  </a:schemeClr>
                </a:gs>
                <a:gs pos="100000">
                  <a:schemeClr val="hlink"/>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sz="2800">
                <a:latin typeface="Arno Pro Smbd" pitchFamily="18" charset="0"/>
              </a:endParaRPr>
            </a:p>
          </p:txBody>
        </p:sp>
        <p:sp>
          <p:nvSpPr>
            <p:cNvPr id="22" name="AutoShape 54"/>
            <p:cNvSpPr>
              <a:spLocks noChangeArrowheads="1"/>
            </p:cNvSpPr>
            <p:nvPr/>
          </p:nvSpPr>
          <p:spPr bwMode="gray">
            <a:xfrm>
              <a:off x="1344" y="158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800">
                <a:latin typeface="Arno Pro Smbd" pitchFamily="18" charset="0"/>
              </a:endParaRPr>
            </a:p>
          </p:txBody>
        </p:sp>
        <p:sp>
          <p:nvSpPr>
            <p:cNvPr id="23" name="Text Box 55"/>
            <p:cNvSpPr txBox="1">
              <a:spLocks noChangeArrowheads="1"/>
            </p:cNvSpPr>
            <p:nvPr/>
          </p:nvSpPr>
          <p:spPr bwMode="gray">
            <a:xfrm>
              <a:off x="1853" y="1694"/>
              <a:ext cx="2544" cy="244"/>
            </a:xfrm>
            <a:prstGeom prst="rect">
              <a:avLst/>
            </a:prstGeom>
            <a:noFill/>
            <a:ln w="9525" algn="ctr">
              <a:noFill/>
              <a:miter lim="800000"/>
              <a:headEnd/>
              <a:tailEnd/>
            </a:ln>
            <a:effectLst/>
          </p:spPr>
          <p:txBody>
            <a:bodyPr wrap="square">
              <a:spAutoFit/>
            </a:bodyPr>
            <a:lstStyle/>
            <a:p>
              <a:pPr eaLnBrk="0" hangingPunct="0"/>
              <a:r>
                <a:rPr lang="en-US" sz="2800" b="1" smtClean="0">
                  <a:solidFill>
                    <a:srgbClr val="000000"/>
                  </a:solidFill>
                  <a:latin typeface="Arno Pro Smbd" pitchFamily="18" charset="0"/>
                </a:rPr>
                <a:t>Các Tag danh sách</a:t>
              </a:r>
              <a:endParaRPr lang="en-US" sz="2800" b="1">
                <a:solidFill>
                  <a:srgbClr val="000000"/>
                </a:solidFill>
                <a:latin typeface="Arno Pro Smbd" pitchFamily="18" charset="0"/>
              </a:endParaRPr>
            </a:p>
          </p:txBody>
        </p:sp>
        <p:sp>
          <p:nvSpPr>
            <p:cNvPr id="24" name="Text Box 56"/>
            <p:cNvSpPr txBox="1">
              <a:spLocks noChangeArrowheads="1"/>
            </p:cNvSpPr>
            <p:nvPr/>
          </p:nvSpPr>
          <p:spPr bwMode="gray">
            <a:xfrm>
              <a:off x="1441" y="1691"/>
              <a:ext cx="184" cy="244"/>
            </a:xfrm>
            <a:prstGeom prst="rect">
              <a:avLst/>
            </a:prstGeom>
            <a:noFill/>
            <a:ln w="9525" algn="ctr">
              <a:noFill/>
              <a:miter lim="800000"/>
              <a:headEnd/>
              <a:tailEnd/>
            </a:ln>
            <a:effectLst/>
          </p:spPr>
          <p:txBody>
            <a:bodyPr wrap="none">
              <a:spAutoFit/>
            </a:bodyPr>
            <a:lstStyle/>
            <a:p>
              <a:pPr algn="ctr" eaLnBrk="0" hangingPunct="0"/>
              <a:r>
                <a:rPr lang="en-US" sz="2800">
                  <a:solidFill>
                    <a:schemeClr val="bg1"/>
                  </a:solidFill>
                  <a:latin typeface="Arno Pro Smbd" pitchFamily="18" charset="0"/>
                </a:rPr>
                <a:t>4</a:t>
              </a:r>
            </a:p>
          </p:txBody>
        </p:sp>
      </p:grpSp>
      <p:pic>
        <p:nvPicPr>
          <p:cNvPr id="86018" name="Picture 2" descr="F:\Icon dep\Icon\Icon\Icone (png)\Blu Style png notes.png"/>
          <p:cNvPicPr>
            <a:picLocks noChangeAspect="1" noChangeArrowheads="1"/>
          </p:cNvPicPr>
          <p:nvPr/>
        </p:nvPicPr>
        <p:blipFill>
          <a:blip r:embed="rId2"/>
          <a:srcRect/>
          <a:stretch>
            <a:fillRect/>
          </a:stretch>
        </p:blipFill>
        <p:spPr bwMode="auto">
          <a:xfrm>
            <a:off x="3733800" y="4191000"/>
            <a:ext cx="1981200" cy="1981200"/>
          </a:xfrm>
          <a:prstGeom prst="rect">
            <a:avLst/>
          </a:prstGeom>
          <a:noFill/>
        </p:spPr>
      </p:pic>
    </p:spTree>
    <p:extLst>
      <p:ext uri="{BB962C8B-B14F-4D97-AF65-F5344CB8AC3E}">
        <p14:creationId xmlns:p14="http://schemas.microsoft.com/office/powerpoint/2010/main" val="8187479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Các tag Danh sách</a:t>
            </a:r>
            <a:endParaRPr lang="en-US" sz="360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533400" y="1219200"/>
          <a:ext cx="8153400" cy="2011680"/>
        </p:xfrm>
        <a:graphic>
          <a:graphicData uri="http://schemas.openxmlformats.org/drawingml/2006/table">
            <a:tbl>
              <a:tblPr firstRow="1" bandRow="1">
                <a:tableStyleId>{5C22544A-7EE6-4342-B048-85BDC9FD1C3A}</a:tableStyleId>
              </a:tblPr>
              <a:tblGrid>
                <a:gridCol w="3657600"/>
                <a:gridCol w="1524000"/>
                <a:gridCol w="2971800"/>
              </a:tblGrid>
              <a:tr h="438062">
                <a:tc>
                  <a:txBody>
                    <a:bodyPr/>
                    <a:lstStyle/>
                    <a:p>
                      <a:pPr algn="ctr"/>
                      <a:r>
                        <a:rPr lang="en-US" sz="2400" err="1" smtClean="0">
                          <a:latin typeface="Times New Roman" pitchFamily="18" charset="0"/>
                          <a:cs typeface="Times New Roman" pitchFamily="18" charset="0"/>
                        </a:rPr>
                        <a:t>Kiểu</a:t>
                      </a:r>
                      <a:r>
                        <a:rPr lang="en-US" sz="2400" baseline="0" smtClean="0">
                          <a:latin typeface="Times New Roman" pitchFamily="18" charset="0"/>
                          <a:cs typeface="Times New Roman" pitchFamily="18" charset="0"/>
                        </a:rPr>
                        <a:t> </a:t>
                      </a:r>
                      <a:r>
                        <a:rPr lang="en-US" sz="2400" baseline="0" err="1" smtClean="0">
                          <a:latin typeface="Times New Roman" pitchFamily="18" charset="0"/>
                          <a:cs typeface="Times New Roman" pitchFamily="18" charset="0"/>
                        </a:rPr>
                        <a:t>danh</a:t>
                      </a:r>
                      <a:r>
                        <a:rPr lang="en-US" sz="2400" baseline="0" smtClean="0">
                          <a:latin typeface="Times New Roman" pitchFamily="18" charset="0"/>
                          <a:cs typeface="Times New Roman" pitchFamily="18" charset="0"/>
                        </a:rPr>
                        <a:t> </a:t>
                      </a:r>
                      <a:r>
                        <a:rPr lang="en-US" sz="2400" baseline="0" err="1" smtClean="0">
                          <a:latin typeface="Times New Roman" pitchFamily="18" charset="0"/>
                          <a:cs typeface="Times New Roman" pitchFamily="18" charset="0"/>
                        </a:rPr>
                        <a:t>sách</a:t>
                      </a:r>
                      <a:endParaRPr lang="en-US" sz="2400">
                        <a:latin typeface="Times New Roman" pitchFamily="18" charset="0"/>
                        <a:cs typeface="Times New Roman" pitchFamily="18" charset="0"/>
                      </a:endParaRPr>
                    </a:p>
                  </a:txBody>
                  <a:tcPr/>
                </a:tc>
                <a:tc>
                  <a:txBody>
                    <a:bodyPr/>
                    <a:lstStyle/>
                    <a:p>
                      <a:pPr algn="ctr"/>
                      <a:r>
                        <a:rPr lang="en-US" sz="2400" smtClean="0">
                          <a:latin typeface="Times New Roman" pitchFamily="18" charset="0"/>
                          <a:cs typeface="Times New Roman" pitchFamily="18" charset="0"/>
                        </a:rPr>
                        <a:t>Thẻ</a:t>
                      </a:r>
                      <a:endParaRPr lang="en-US" sz="2400">
                        <a:latin typeface="Times New Roman" pitchFamily="18" charset="0"/>
                        <a:cs typeface="Times New Roman" pitchFamily="18" charset="0"/>
                      </a:endParaRPr>
                    </a:p>
                  </a:txBody>
                  <a:tcPr/>
                </a:tc>
                <a:tc>
                  <a:txBody>
                    <a:bodyPr/>
                    <a:lstStyle/>
                    <a:p>
                      <a:pPr algn="ctr"/>
                      <a:r>
                        <a:rPr lang="en-US" sz="2400" smtClean="0">
                          <a:latin typeface="Times New Roman" pitchFamily="18" charset="0"/>
                          <a:cs typeface="Times New Roman" pitchFamily="18" charset="0"/>
                        </a:rPr>
                        <a:t>Phần</a:t>
                      </a:r>
                      <a:r>
                        <a:rPr lang="en-US" sz="2400" baseline="0" smtClean="0">
                          <a:latin typeface="Times New Roman" pitchFamily="18" charset="0"/>
                          <a:cs typeface="Times New Roman" pitchFamily="18" charset="0"/>
                        </a:rPr>
                        <a:t> tử trong DS</a:t>
                      </a:r>
                      <a:endParaRPr lang="en-US" sz="2400">
                        <a:latin typeface="Times New Roman" pitchFamily="18" charset="0"/>
                        <a:cs typeface="Times New Roman" pitchFamily="18" charset="0"/>
                      </a:endParaRPr>
                    </a:p>
                  </a:txBody>
                  <a:tcPr/>
                </a:tc>
              </a:tr>
              <a:tr h="438062">
                <a:tc>
                  <a:txBody>
                    <a:bodyPr/>
                    <a:lstStyle/>
                    <a:p>
                      <a:r>
                        <a:rPr lang="en-US" sz="2400" smtClean="0">
                          <a:latin typeface="Times New Roman" pitchFamily="18" charset="0"/>
                          <a:cs typeface="Times New Roman" pitchFamily="18" charset="0"/>
                        </a:rPr>
                        <a:t>Danh</a:t>
                      </a:r>
                      <a:r>
                        <a:rPr lang="en-US" sz="2400" baseline="0" smtClean="0">
                          <a:latin typeface="Times New Roman" pitchFamily="18" charset="0"/>
                          <a:cs typeface="Times New Roman" pitchFamily="18" charset="0"/>
                        </a:rPr>
                        <a:t> sách có thứ tự</a:t>
                      </a:r>
                      <a:endParaRPr lang="en-US" sz="2400">
                        <a:latin typeface="Times New Roman" pitchFamily="18" charset="0"/>
                        <a:cs typeface="Times New Roman" pitchFamily="18" charset="0"/>
                      </a:endParaRPr>
                    </a:p>
                  </a:txBody>
                  <a:tcPr/>
                </a:tc>
                <a:tc>
                  <a:txBody>
                    <a:bodyPr/>
                    <a:lstStyle/>
                    <a:p>
                      <a:pPr algn="ctr"/>
                      <a:r>
                        <a:rPr lang="en-US" sz="2800" b="1" smtClean="0">
                          <a:solidFill>
                            <a:schemeClr val="tx2">
                              <a:lumMod val="75000"/>
                            </a:schemeClr>
                          </a:solidFill>
                          <a:latin typeface="Times New Roman" pitchFamily="18" charset="0"/>
                          <a:cs typeface="Times New Roman" pitchFamily="18" charset="0"/>
                        </a:rPr>
                        <a:t>&lt;ol&gt;</a:t>
                      </a:r>
                      <a:endParaRPr lang="en-US" sz="2800" b="1">
                        <a:solidFill>
                          <a:schemeClr val="tx2">
                            <a:lumMod val="75000"/>
                          </a:schemeClr>
                        </a:solidFill>
                        <a:latin typeface="Times New Roman" pitchFamily="18" charset="0"/>
                        <a:cs typeface="Times New Roman" pitchFamily="18" charset="0"/>
                      </a:endParaRPr>
                    </a:p>
                  </a:txBody>
                  <a:tcPr/>
                </a:tc>
                <a:tc>
                  <a:txBody>
                    <a:bodyPr/>
                    <a:lstStyle/>
                    <a:p>
                      <a:pPr algn="ctr"/>
                      <a:r>
                        <a:rPr lang="en-US" sz="2800" b="1" smtClean="0">
                          <a:solidFill>
                            <a:schemeClr val="tx2">
                              <a:lumMod val="75000"/>
                            </a:schemeClr>
                          </a:solidFill>
                          <a:latin typeface="Times New Roman" pitchFamily="18" charset="0"/>
                          <a:cs typeface="Times New Roman" pitchFamily="18" charset="0"/>
                        </a:rPr>
                        <a:t>&lt;li&gt;</a:t>
                      </a:r>
                      <a:endParaRPr lang="en-US" sz="2800" b="1">
                        <a:solidFill>
                          <a:schemeClr val="tx2">
                            <a:lumMod val="75000"/>
                          </a:schemeClr>
                        </a:solidFill>
                        <a:latin typeface="Times New Roman" pitchFamily="18" charset="0"/>
                        <a:cs typeface="Times New Roman" pitchFamily="18" charset="0"/>
                      </a:endParaRPr>
                    </a:p>
                  </a:txBody>
                  <a:tcPr/>
                </a:tc>
              </a:tr>
              <a:tr h="438062">
                <a:tc>
                  <a:txBody>
                    <a:bodyPr/>
                    <a:lstStyle/>
                    <a:p>
                      <a:r>
                        <a:rPr lang="en-US" sz="2400" smtClean="0">
                          <a:latin typeface="Times New Roman" pitchFamily="18" charset="0"/>
                          <a:cs typeface="Times New Roman" pitchFamily="18" charset="0"/>
                        </a:rPr>
                        <a:t>Danh sách</a:t>
                      </a:r>
                      <a:r>
                        <a:rPr lang="en-US" sz="2400" baseline="0" smtClean="0">
                          <a:latin typeface="Times New Roman" pitchFamily="18" charset="0"/>
                          <a:cs typeface="Times New Roman" pitchFamily="18" charset="0"/>
                        </a:rPr>
                        <a:t> không có thứ tự</a:t>
                      </a:r>
                      <a:endParaRPr lang="en-US" sz="2400">
                        <a:latin typeface="Times New Roman" pitchFamily="18" charset="0"/>
                        <a:cs typeface="Times New Roman" pitchFamily="18" charset="0"/>
                      </a:endParaRPr>
                    </a:p>
                  </a:txBody>
                  <a:tcPr/>
                </a:tc>
                <a:tc>
                  <a:txBody>
                    <a:bodyPr/>
                    <a:lstStyle/>
                    <a:p>
                      <a:pPr algn="ctr"/>
                      <a:r>
                        <a:rPr lang="en-US" sz="2800" b="1" smtClean="0">
                          <a:solidFill>
                            <a:schemeClr val="tx2">
                              <a:lumMod val="75000"/>
                            </a:schemeClr>
                          </a:solidFill>
                          <a:latin typeface="Times New Roman" pitchFamily="18" charset="0"/>
                          <a:cs typeface="Times New Roman" pitchFamily="18" charset="0"/>
                        </a:rPr>
                        <a:t>&lt;ul&gt;</a:t>
                      </a:r>
                      <a:endParaRPr lang="en-US" sz="2800" b="1">
                        <a:solidFill>
                          <a:schemeClr val="tx2">
                            <a:lumMod val="75000"/>
                          </a:schemeClr>
                        </a:solidFill>
                        <a:latin typeface="Times New Roman" pitchFamily="18" charset="0"/>
                        <a:cs typeface="Times New Roman" pitchFamily="18" charset="0"/>
                      </a:endParaRPr>
                    </a:p>
                  </a:txBody>
                  <a:tcPr/>
                </a:tc>
                <a:tc>
                  <a:txBody>
                    <a:bodyPr/>
                    <a:lstStyle/>
                    <a:p>
                      <a:pPr algn="ctr"/>
                      <a:r>
                        <a:rPr lang="en-US" sz="2800" b="1" smtClean="0">
                          <a:solidFill>
                            <a:schemeClr val="tx2">
                              <a:lumMod val="75000"/>
                            </a:schemeClr>
                          </a:solidFill>
                          <a:latin typeface="Times New Roman" pitchFamily="18" charset="0"/>
                          <a:cs typeface="Times New Roman" pitchFamily="18" charset="0"/>
                        </a:rPr>
                        <a:t>&lt;li&gt;</a:t>
                      </a:r>
                      <a:endParaRPr lang="en-US" sz="2800" b="1">
                        <a:solidFill>
                          <a:schemeClr val="tx2">
                            <a:lumMod val="75000"/>
                          </a:schemeClr>
                        </a:solidFill>
                        <a:latin typeface="Times New Roman" pitchFamily="18" charset="0"/>
                        <a:cs typeface="Times New Roman" pitchFamily="18" charset="0"/>
                      </a:endParaRPr>
                    </a:p>
                  </a:txBody>
                  <a:tcPr/>
                </a:tc>
              </a:tr>
              <a:tr h="438062">
                <a:tc>
                  <a:txBody>
                    <a:bodyPr/>
                    <a:lstStyle/>
                    <a:p>
                      <a:r>
                        <a:rPr lang="en-US" sz="2400" smtClean="0">
                          <a:latin typeface="Times New Roman" pitchFamily="18" charset="0"/>
                          <a:cs typeface="Times New Roman" pitchFamily="18" charset="0"/>
                        </a:rPr>
                        <a:t>Danh</a:t>
                      </a:r>
                      <a:r>
                        <a:rPr lang="en-US" sz="2400" baseline="0" smtClean="0">
                          <a:latin typeface="Times New Roman" pitchFamily="18" charset="0"/>
                          <a:cs typeface="Times New Roman" pitchFamily="18" charset="0"/>
                        </a:rPr>
                        <a:t> sách tự định nghĩa</a:t>
                      </a:r>
                      <a:endParaRPr lang="en-US" sz="2400">
                        <a:latin typeface="Times New Roman" pitchFamily="18" charset="0"/>
                        <a:cs typeface="Times New Roman" pitchFamily="18" charset="0"/>
                      </a:endParaRPr>
                    </a:p>
                  </a:txBody>
                  <a:tcPr/>
                </a:tc>
                <a:tc>
                  <a:txBody>
                    <a:bodyPr/>
                    <a:lstStyle/>
                    <a:p>
                      <a:pPr algn="ctr"/>
                      <a:r>
                        <a:rPr lang="en-US" sz="2800" b="1" smtClean="0">
                          <a:solidFill>
                            <a:schemeClr val="tx2">
                              <a:lumMod val="75000"/>
                            </a:schemeClr>
                          </a:solidFill>
                          <a:latin typeface="Times New Roman" pitchFamily="18" charset="0"/>
                          <a:cs typeface="Times New Roman" pitchFamily="18" charset="0"/>
                        </a:rPr>
                        <a:t>&lt;dl&gt;</a:t>
                      </a:r>
                      <a:endParaRPr lang="en-US" sz="2800" b="1">
                        <a:solidFill>
                          <a:schemeClr val="tx2">
                            <a:lumMod val="75000"/>
                          </a:schemeClr>
                        </a:solidFill>
                        <a:latin typeface="Times New Roman" pitchFamily="18" charset="0"/>
                        <a:cs typeface="Times New Roman" pitchFamily="18" charset="0"/>
                      </a:endParaRPr>
                    </a:p>
                  </a:txBody>
                  <a:tcPr/>
                </a:tc>
                <a:tc>
                  <a:txBody>
                    <a:bodyPr/>
                    <a:lstStyle/>
                    <a:p>
                      <a:pPr algn="ctr"/>
                      <a:r>
                        <a:rPr lang="en-US" sz="2800" b="1" smtClean="0">
                          <a:solidFill>
                            <a:schemeClr val="tx2">
                              <a:lumMod val="75000"/>
                            </a:schemeClr>
                          </a:solidFill>
                          <a:latin typeface="Times New Roman" pitchFamily="18" charset="0"/>
                          <a:cs typeface="Times New Roman" pitchFamily="18" charset="0"/>
                        </a:rPr>
                        <a:t>&lt;</a:t>
                      </a:r>
                      <a:r>
                        <a:rPr lang="en-US" sz="2800" b="1" err="1" smtClean="0">
                          <a:solidFill>
                            <a:schemeClr val="tx2">
                              <a:lumMod val="75000"/>
                            </a:schemeClr>
                          </a:solidFill>
                          <a:latin typeface="Times New Roman" pitchFamily="18" charset="0"/>
                          <a:cs typeface="Times New Roman" pitchFamily="18" charset="0"/>
                        </a:rPr>
                        <a:t>d</a:t>
                      </a:r>
                      <a:r>
                        <a:rPr lang="en-US" sz="2800" b="1" smtClean="0">
                          <a:solidFill>
                            <a:schemeClr val="tx2">
                              <a:lumMod val="75000"/>
                            </a:schemeClr>
                          </a:solidFill>
                          <a:latin typeface="Times New Roman" pitchFamily="18" charset="0"/>
                          <a:cs typeface="Times New Roman" pitchFamily="18" charset="0"/>
                        </a:rPr>
                        <a:t>t&gt;, &lt;dd&gt;</a:t>
                      </a:r>
                      <a:endParaRPr lang="en-US" sz="2800" b="1">
                        <a:solidFill>
                          <a:schemeClr val="tx2">
                            <a:lumMod val="75000"/>
                          </a:schemeClr>
                        </a:solidFill>
                        <a:latin typeface="Times New Roman" pitchFamily="18" charset="0"/>
                        <a:cs typeface="Times New Roman" pitchFamily="18" charset="0"/>
                      </a:endParaRPr>
                    </a:p>
                  </a:txBody>
                  <a:tcPr/>
                </a:tc>
              </a:tr>
            </a:tbl>
          </a:graphicData>
        </a:graphic>
      </p:graphicFrame>
      <p:sp>
        <p:nvSpPr>
          <p:cNvPr id="5" name="Rectangle 4"/>
          <p:cNvSpPr/>
          <p:nvPr/>
        </p:nvSpPr>
        <p:spPr>
          <a:xfrm>
            <a:off x="457200" y="3505201"/>
            <a:ext cx="4572000" cy="1384995"/>
          </a:xfrm>
          <a:prstGeom prst="rect">
            <a:avLst/>
          </a:prstGeom>
        </p:spPr>
        <p:txBody>
          <a:bodyPr wrap="square">
            <a:spAutoFit/>
          </a:bodyPr>
          <a:lstStyle/>
          <a:p>
            <a:pPr eaLnBrk="1" hangingPunct="1"/>
            <a:r>
              <a:rPr lang="en-US" sz="2800" b="1" smtClean="0">
                <a:solidFill>
                  <a:srgbClr val="0000CC"/>
                </a:solidFill>
                <a:latin typeface="Times New Roman" pitchFamily="18" charset="0"/>
                <a:cs typeface="Times New Roman" pitchFamily="18" charset="0"/>
              </a:rPr>
              <a:t>Các thuộc tính</a:t>
            </a:r>
            <a:r>
              <a:rPr lang="en-US" sz="2800" smtClean="0">
                <a:latin typeface="Times New Roman" pitchFamily="18" charset="0"/>
                <a:cs typeface="Times New Roman" pitchFamily="18" charset="0"/>
              </a:rPr>
              <a:t>: </a:t>
            </a:r>
          </a:p>
          <a:p>
            <a:pPr lvl="1" eaLnBrk="1" hangingPunct="1"/>
            <a:r>
              <a:rPr lang="en-US" sz="2800" smtClean="0">
                <a:latin typeface="Times New Roman" pitchFamily="18" charset="0"/>
                <a:cs typeface="Times New Roman" pitchFamily="18" charset="0"/>
              </a:rPr>
              <a:t>Type: các kiểu bullet</a:t>
            </a:r>
          </a:p>
          <a:p>
            <a:pPr lvl="1" eaLnBrk="1" hangingPunct="1"/>
            <a:endParaRPr lang="en-US" sz="2800" smtClean="0">
              <a:latin typeface="Times New Roman" pitchFamily="18" charset="0"/>
              <a:cs typeface="Times New Roman" pitchFamily="18" charset="0"/>
            </a:endParaRPr>
          </a:p>
        </p:txBody>
      </p:sp>
      <p:pic>
        <p:nvPicPr>
          <p:cNvPr id="6" name="Picture 6"/>
          <p:cNvPicPr>
            <a:picLocks noChangeAspect="1" noChangeArrowheads="1"/>
          </p:cNvPicPr>
          <p:nvPr/>
        </p:nvPicPr>
        <p:blipFill>
          <a:blip r:embed="rId2"/>
          <a:srcRect/>
          <a:stretch>
            <a:fillRect/>
          </a:stretch>
        </p:blipFill>
        <p:spPr bwMode="auto">
          <a:xfrm>
            <a:off x="173966" y="4495800"/>
            <a:ext cx="8741434" cy="1219200"/>
          </a:xfrm>
          <a:prstGeom prst="rect">
            <a:avLst/>
          </a:prstGeom>
          <a:noFill/>
          <a:ln w="9525">
            <a:noFill/>
            <a:miter lim="800000"/>
            <a:headEnd/>
            <a:tailEnd/>
          </a:ln>
        </p:spPr>
      </p:pic>
    </p:spTree>
    <p:extLst>
      <p:ext uri="{BB962C8B-B14F-4D97-AF65-F5344CB8AC3E}">
        <p14:creationId xmlns:p14="http://schemas.microsoft.com/office/powerpoint/2010/main" val="16340360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2057400" y="228600"/>
            <a:ext cx="6019800" cy="487363"/>
          </a:xfrm>
        </p:spPr>
        <p:txBody>
          <a:bodyPr/>
          <a:lstStyle/>
          <a:p>
            <a:pPr eaLnBrk="1" hangingPunct="1">
              <a:defRPr/>
            </a:pPr>
            <a:r>
              <a:rPr lang="en-US" sz="2800" smtClean="0"/>
              <a:t>Tag tạo danh sách</a:t>
            </a:r>
          </a:p>
        </p:txBody>
      </p:sp>
      <p:sp>
        <p:nvSpPr>
          <p:cNvPr id="44037" name="Rectangle 3"/>
          <p:cNvSpPr>
            <a:spLocks noGrp="1" noChangeArrowheads="1"/>
          </p:cNvSpPr>
          <p:nvPr>
            <p:ph type="body" sz="half" idx="1"/>
          </p:nvPr>
        </p:nvSpPr>
        <p:spPr>
          <a:xfrm>
            <a:off x="209550" y="914400"/>
            <a:ext cx="4057650" cy="3733800"/>
          </a:xfrm>
        </p:spPr>
        <p:txBody>
          <a:bodyPr/>
          <a:lstStyle/>
          <a:p>
            <a:pPr marL="0" indent="0" algn="just" eaLnBrk="1" hangingPunct="1"/>
            <a:r>
              <a:rPr lang="en-US" sz="2400" b="0" smtClean="0">
                <a:latin typeface="Times New Roman" pitchFamily="18" charset="0"/>
                <a:cs typeface="Times New Roman" pitchFamily="18" charset="0"/>
              </a:rPr>
              <a:t> </a:t>
            </a:r>
            <a:r>
              <a:rPr lang="en-US" sz="2400" smtClean="0">
                <a:latin typeface="Times New Roman" pitchFamily="18" charset="0"/>
                <a:cs typeface="Times New Roman" pitchFamily="18" charset="0"/>
              </a:rPr>
              <a:t>Danh sách có thứ tự </a:t>
            </a:r>
            <a:r>
              <a:rPr lang="en-US" sz="2400" b="0" smtClean="0">
                <a:latin typeface="Times New Roman" pitchFamily="18" charset="0"/>
                <a:cs typeface="Times New Roman" pitchFamily="18" charset="0"/>
              </a:rPr>
              <a:t>- Ordered List:</a:t>
            </a:r>
          </a:p>
          <a:p>
            <a:pPr marL="0" indent="465138" algn="just" eaLnBrk="1" hangingPunct="1">
              <a:buNone/>
            </a:pPr>
            <a:r>
              <a:rPr lang="en-US" sz="2400" b="0" smtClean="0">
                <a:latin typeface="Times New Roman" pitchFamily="18" charset="0"/>
                <a:cs typeface="Times New Roman" pitchFamily="18" charset="0"/>
              </a:rPr>
              <a:t>Sử dụng tag &lt;li&gt; kết hợp tag &lt;ol&gt;, trình tự các tag như sau:</a:t>
            </a:r>
          </a:p>
          <a:p>
            <a:pPr algn="just" eaLnBrk="1" hangingPunct="1"/>
            <a:endParaRPr lang="en-US" sz="2400" b="0" smtClean="0">
              <a:latin typeface="Times New Roman" pitchFamily="18" charset="0"/>
              <a:cs typeface="Times New Roman" pitchFamily="18" charset="0"/>
            </a:endParaRPr>
          </a:p>
          <a:p>
            <a:pPr algn="just" eaLnBrk="1" hangingPunct="1"/>
            <a:endParaRPr lang="en-US" sz="2400" b="0" smtClean="0">
              <a:latin typeface="Times New Roman" pitchFamily="18" charset="0"/>
              <a:cs typeface="Times New Roman" pitchFamily="18" charset="0"/>
            </a:endParaRPr>
          </a:p>
          <a:p>
            <a:pPr algn="just" eaLnBrk="1" hangingPunct="1"/>
            <a:endParaRPr lang="en-US" sz="2400" b="0" smtClean="0">
              <a:latin typeface="Times New Roman" pitchFamily="18" charset="0"/>
              <a:cs typeface="Times New Roman" pitchFamily="18" charset="0"/>
            </a:endParaRPr>
          </a:p>
          <a:p>
            <a:pPr algn="just" eaLnBrk="1" hangingPunct="1"/>
            <a:r>
              <a:rPr lang="en-US" sz="2400" smtClean="0">
                <a:solidFill>
                  <a:srgbClr val="FF0000"/>
                </a:solidFill>
                <a:latin typeface="Times New Roman" pitchFamily="18" charset="0"/>
                <a:cs typeface="Times New Roman" pitchFamily="18" charset="0"/>
              </a:rPr>
              <a:t>Ví dụ: </a:t>
            </a:r>
          </a:p>
          <a:p>
            <a:pPr lvl="2" algn="just" eaLnBrk="1" hangingPunct="1"/>
            <a:endParaRPr lang="en-US" sz="1800" smtClean="0">
              <a:latin typeface="Times New Roman" pitchFamily="18" charset="0"/>
              <a:cs typeface="Times New Roman" pitchFamily="18" charset="0"/>
            </a:endParaRPr>
          </a:p>
          <a:p>
            <a:pPr lvl="1" algn="just" eaLnBrk="1" hangingPunct="1">
              <a:buFont typeface="Wingdings" pitchFamily="2" charset="2"/>
              <a:buNone/>
            </a:pPr>
            <a:endParaRPr lang="en-US" sz="2000" smtClean="0">
              <a:latin typeface="Times New Roman" pitchFamily="18" charset="0"/>
              <a:cs typeface="Times New Roman" pitchFamily="18" charset="0"/>
            </a:endParaRPr>
          </a:p>
        </p:txBody>
      </p:sp>
      <p:sp>
        <p:nvSpPr>
          <p:cNvPr id="44038" name="Text Box 5"/>
          <p:cNvSpPr txBox="1">
            <a:spLocks noChangeArrowheads="1"/>
          </p:cNvSpPr>
          <p:nvPr/>
        </p:nvSpPr>
        <p:spPr bwMode="auto">
          <a:xfrm>
            <a:off x="1828800" y="2895600"/>
            <a:ext cx="4267200" cy="366713"/>
          </a:xfrm>
          <a:prstGeom prst="rect">
            <a:avLst/>
          </a:prstGeom>
          <a:noFill/>
          <a:ln w="9525">
            <a:noFill/>
            <a:miter lim="800000"/>
            <a:headEnd/>
            <a:tailEnd/>
          </a:ln>
        </p:spPr>
        <p:txBody>
          <a:bodyPr>
            <a:spAutoFit/>
          </a:bodyPr>
          <a:lstStyle/>
          <a:p>
            <a:pPr>
              <a:spcBef>
                <a:spcPct val="50000"/>
              </a:spcBef>
            </a:pPr>
            <a:endParaRPr lang="vi-VN"/>
          </a:p>
        </p:txBody>
      </p:sp>
      <p:sp>
        <p:nvSpPr>
          <p:cNvPr id="44039" name="Text Box 6"/>
          <p:cNvSpPr txBox="1">
            <a:spLocks noChangeArrowheads="1"/>
          </p:cNvSpPr>
          <p:nvPr/>
        </p:nvSpPr>
        <p:spPr bwMode="auto">
          <a:xfrm>
            <a:off x="806116" y="2943761"/>
            <a:ext cx="2895600" cy="1323439"/>
          </a:xfrm>
          <a:prstGeom prst="rect">
            <a:avLst/>
          </a:prstGeom>
          <a:noFill/>
          <a:ln w="9525">
            <a:noFill/>
            <a:miter lim="800000"/>
            <a:headEnd/>
            <a:tailEnd/>
          </a:ln>
        </p:spPr>
        <p:txBody>
          <a:bodyPr wrap="square">
            <a:spAutoFit/>
          </a:bodyPr>
          <a:lstStyle/>
          <a:p>
            <a:pPr>
              <a:spcBef>
                <a:spcPts val="0"/>
              </a:spcBef>
            </a:pPr>
            <a:r>
              <a:rPr lang="en-US" sz="2000">
                <a:latin typeface="Times New Roman" pitchFamily="18" charset="0"/>
                <a:cs typeface="Times New Roman" pitchFamily="18" charset="0"/>
              </a:rPr>
              <a:t>&lt;ol&gt;</a:t>
            </a:r>
            <a:br>
              <a:rPr lang="en-US" sz="2000">
                <a:latin typeface="Times New Roman" pitchFamily="18" charset="0"/>
                <a:cs typeface="Times New Roman" pitchFamily="18" charset="0"/>
              </a:rPr>
            </a:br>
            <a:r>
              <a:rPr lang="en-US" sz="2000">
                <a:latin typeface="Times New Roman" pitchFamily="18" charset="0"/>
                <a:cs typeface="Times New Roman" pitchFamily="18" charset="0"/>
              </a:rPr>
              <a:t>	&lt;li</a:t>
            </a:r>
            <a:r>
              <a:rPr lang="en-US" sz="2000" smtClean="0">
                <a:latin typeface="Times New Roman" pitchFamily="18" charset="0"/>
                <a:cs typeface="Times New Roman" pitchFamily="18" charset="0"/>
              </a:rPr>
              <a:t>&gt;…&lt;/</a:t>
            </a:r>
            <a:r>
              <a:rPr lang="en-US" sz="2000">
                <a:latin typeface="Times New Roman" pitchFamily="18" charset="0"/>
                <a:cs typeface="Times New Roman" pitchFamily="18" charset="0"/>
              </a:rPr>
              <a:t>li&gt;</a:t>
            </a:r>
            <a:br>
              <a:rPr lang="en-US" sz="2000">
                <a:latin typeface="Times New Roman" pitchFamily="18" charset="0"/>
                <a:cs typeface="Times New Roman" pitchFamily="18" charset="0"/>
              </a:rPr>
            </a:br>
            <a:r>
              <a:rPr lang="en-US" sz="2000">
                <a:latin typeface="Times New Roman" pitchFamily="18" charset="0"/>
                <a:cs typeface="Times New Roman" pitchFamily="18" charset="0"/>
              </a:rPr>
              <a:t>	&lt;li&gt;…&lt;/li&gt;</a:t>
            </a:r>
          </a:p>
          <a:p>
            <a:pPr>
              <a:spcBef>
                <a:spcPts val="0"/>
              </a:spcBef>
            </a:pPr>
            <a:r>
              <a:rPr lang="en-US" sz="2000">
                <a:latin typeface="Times New Roman" pitchFamily="18" charset="0"/>
                <a:cs typeface="Times New Roman" pitchFamily="18" charset="0"/>
              </a:rPr>
              <a:t>&lt;/ol&gt;</a:t>
            </a:r>
          </a:p>
        </p:txBody>
      </p:sp>
      <p:pic>
        <p:nvPicPr>
          <p:cNvPr id="44040" name="Picture 10"/>
          <p:cNvPicPr>
            <a:picLocks noGrp="1" noChangeAspect="1" noChangeArrowheads="1"/>
          </p:cNvPicPr>
          <p:nvPr>
            <p:ph sz="half" idx="2"/>
          </p:nvPr>
        </p:nvPicPr>
        <p:blipFill>
          <a:blip r:embed="rId2"/>
          <a:srcRect/>
          <a:stretch>
            <a:fillRect/>
          </a:stretch>
        </p:blipFill>
        <p:spPr bwMode="auto">
          <a:xfrm>
            <a:off x="4572000" y="1066800"/>
            <a:ext cx="4271962" cy="3438368"/>
          </a:xfrm>
          <a:noFill/>
        </p:spPr>
      </p:pic>
      <p:sp>
        <p:nvSpPr>
          <p:cNvPr id="44041" name="Rectangle 12"/>
          <p:cNvSpPr>
            <a:spLocks noChangeArrowheads="1"/>
          </p:cNvSpPr>
          <p:nvPr/>
        </p:nvSpPr>
        <p:spPr bwMode="auto">
          <a:xfrm>
            <a:off x="762000" y="4693384"/>
            <a:ext cx="5486400" cy="1631216"/>
          </a:xfrm>
          <a:prstGeom prst="rect">
            <a:avLst/>
          </a:prstGeom>
          <a:noFill/>
          <a:ln w="9525">
            <a:noFill/>
            <a:miter lim="800000"/>
            <a:headEnd/>
            <a:tailEnd/>
          </a:ln>
        </p:spPr>
        <p:txBody>
          <a:bodyPr wrap="square">
            <a:spAutoFit/>
          </a:bodyPr>
          <a:lstStyle/>
          <a:p>
            <a:r>
              <a:rPr lang="en-US" sz="2000">
                <a:latin typeface="Times New Roman" pitchFamily="18" charset="0"/>
                <a:cs typeface="Times New Roman" pitchFamily="18" charset="0"/>
              </a:rPr>
              <a:t>&lt;font face="Georgia" size="3"&gt;</a:t>
            </a:r>
            <a:r>
              <a:rPr lang="en-US" sz="2000" smtClean="0">
                <a:latin typeface="Times New Roman" pitchFamily="18" charset="0"/>
                <a:cs typeface="Times New Roman" pitchFamily="18" charset="0"/>
              </a:rPr>
              <a:t>Order List</a:t>
            </a:r>
            <a:r>
              <a:rPr lang="en-US" sz="2000">
                <a:latin typeface="Times New Roman" pitchFamily="18" charset="0"/>
                <a:cs typeface="Times New Roman" pitchFamily="18" charset="0"/>
              </a:rPr>
              <a:t>&lt;/font&gt;</a:t>
            </a:r>
          </a:p>
          <a:p>
            <a:r>
              <a:rPr lang="en-US" sz="2000">
                <a:latin typeface="Times New Roman" pitchFamily="18" charset="0"/>
                <a:cs typeface="Times New Roman" pitchFamily="18" charset="0"/>
              </a:rPr>
              <a:t>&lt;ol&gt;</a:t>
            </a:r>
          </a:p>
          <a:p>
            <a:r>
              <a:rPr lang="en-US" sz="2000">
                <a:latin typeface="Times New Roman" pitchFamily="18" charset="0"/>
                <a:cs typeface="Times New Roman" pitchFamily="18" charset="0"/>
              </a:rPr>
              <a:t>	&lt;li&gt;Muc thu nhat&lt;/li&gt;</a:t>
            </a:r>
          </a:p>
          <a:p>
            <a:r>
              <a:rPr lang="en-US" sz="2000">
                <a:latin typeface="Times New Roman" pitchFamily="18" charset="0"/>
                <a:cs typeface="Times New Roman" pitchFamily="18" charset="0"/>
              </a:rPr>
              <a:t>	&lt;li&gt;Muc thu hai&lt;/li&gt;</a:t>
            </a:r>
          </a:p>
          <a:p>
            <a:r>
              <a:rPr lang="en-US" sz="2000">
                <a:latin typeface="Times New Roman" pitchFamily="18" charset="0"/>
                <a:cs typeface="Times New Roman" pitchFamily="18" charset="0"/>
              </a:rPr>
              <a:t>&lt;/ol&gt;</a:t>
            </a:r>
            <a:endParaRPr lang="vi-VN" sz="2000">
              <a:latin typeface="Times New Roman" pitchFamily="18" charset="0"/>
              <a:cs typeface="Times New Roman" pitchFamily="18" charset="0"/>
            </a:endParaRPr>
          </a:p>
        </p:txBody>
      </p:sp>
    </p:spTree>
    <p:extLst>
      <p:ext uri="{BB962C8B-B14F-4D97-AF65-F5344CB8AC3E}">
        <p14:creationId xmlns:p14="http://schemas.microsoft.com/office/powerpoint/2010/main" val="2707995697"/>
      </p:ext>
    </p:extLst>
  </p:cSld>
  <p:clrMapOvr>
    <a:masterClrMapping/>
  </p:clrMapOvr>
  <p:transition spd="med">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457200" y="76200"/>
            <a:ext cx="8229600" cy="563562"/>
          </a:xfrm>
        </p:spPr>
        <p:txBody>
          <a:bodyPr/>
          <a:lstStyle/>
          <a:p>
            <a:pPr eaLnBrk="1" hangingPunct="1">
              <a:defRPr/>
            </a:pPr>
            <a:r>
              <a:rPr lang="en-US" sz="4000" smtClean="0">
                <a:latin typeface="Times New Roman" pitchFamily="18" charset="0"/>
                <a:cs typeface="Times New Roman" pitchFamily="18" charset="0"/>
              </a:rPr>
              <a:t>Tag tạo danh sách</a:t>
            </a:r>
          </a:p>
        </p:txBody>
      </p:sp>
      <p:sp>
        <p:nvSpPr>
          <p:cNvPr id="45061" name="Rectangle 3"/>
          <p:cNvSpPr>
            <a:spLocks noGrp="1" noChangeArrowheads="1"/>
          </p:cNvSpPr>
          <p:nvPr>
            <p:ph type="body" idx="1"/>
          </p:nvPr>
        </p:nvSpPr>
        <p:spPr>
          <a:xfrm>
            <a:off x="304800" y="914400"/>
            <a:ext cx="8229600" cy="5248275"/>
          </a:xfrm>
        </p:spPr>
        <p:txBody>
          <a:bodyPr/>
          <a:lstStyle/>
          <a:p>
            <a:pPr eaLnBrk="1" hangingPunct="1"/>
            <a:r>
              <a:rPr lang="en-US" b="0" smtClean="0">
                <a:latin typeface="Times New Roman" pitchFamily="18" charset="0"/>
                <a:cs typeface="Times New Roman" pitchFamily="18" charset="0"/>
              </a:rPr>
              <a:t> </a:t>
            </a:r>
            <a:r>
              <a:rPr lang="en-US" smtClean="0">
                <a:latin typeface="Times New Roman" pitchFamily="18" charset="0"/>
                <a:cs typeface="Times New Roman" pitchFamily="18" charset="0"/>
              </a:rPr>
              <a:t>Danh sách không có thứ tự</a:t>
            </a:r>
            <a:r>
              <a:rPr lang="en-US" b="0" smtClean="0">
                <a:latin typeface="Times New Roman" pitchFamily="18" charset="0"/>
                <a:cs typeface="Times New Roman" pitchFamily="18" charset="0"/>
              </a:rPr>
              <a:t>:</a:t>
            </a:r>
          </a:p>
          <a:p>
            <a:pPr marL="0" indent="465138" eaLnBrk="1" hangingPunct="1">
              <a:buNone/>
            </a:pPr>
            <a:r>
              <a:rPr lang="en-US" b="0" smtClean="0">
                <a:latin typeface="Times New Roman" pitchFamily="18" charset="0"/>
                <a:cs typeface="Times New Roman" pitchFamily="18" charset="0"/>
              </a:rPr>
              <a:t>Tương tự như khi tạo danh sách có thứ tụ, ta sử dụng tag &lt;li&gt; kết hợp với tag &lt;ul&gt; trình tự các tag như sau:</a:t>
            </a:r>
          </a:p>
          <a:p>
            <a:pPr eaLnBrk="1" hangingPunct="1">
              <a:buNone/>
            </a:pPr>
            <a:endParaRPr lang="en-US" b="0" smtClean="0">
              <a:latin typeface="Times New Roman" pitchFamily="18" charset="0"/>
              <a:cs typeface="Times New Roman" pitchFamily="18" charset="0"/>
            </a:endParaRPr>
          </a:p>
        </p:txBody>
      </p:sp>
      <p:pic>
        <p:nvPicPr>
          <p:cNvPr id="45062" name="Picture 4"/>
          <p:cNvPicPr>
            <a:picLocks noChangeAspect="1" noChangeArrowheads="1"/>
          </p:cNvPicPr>
          <p:nvPr/>
        </p:nvPicPr>
        <p:blipFill>
          <a:blip r:embed="rId2"/>
          <a:srcRect/>
          <a:stretch>
            <a:fillRect/>
          </a:stretch>
        </p:blipFill>
        <p:spPr bwMode="auto">
          <a:xfrm>
            <a:off x="381000" y="4391025"/>
            <a:ext cx="4114800" cy="2085975"/>
          </a:xfrm>
          <a:prstGeom prst="rect">
            <a:avLst/>
          </a:prstGeom>
          <a:noFill/>
          <a:ln w="9525">
            <a:noFill/>
            <a:miter lim="800000"/>
            <a:headEnd/>
            <a:tailEnd/>
          </a:ln>
        </p:spPr>
      </p:pic>
      <p:pic>
        <p:nvPicPr>
          <p:cNvPr id="45063" name="Picture 5"/>
          <p:cNvPicPr>
            <a:picLocks noChangeAspect="1" noChangeArrowheads="1"/>
          </p:cNvPicPr>
          <p:nvPr/>
        </p:nvPicPr>
        <p:blipFill>
          <a:blip r:embed="rId3"/>
          <a:srcRect/>
          <a:stretch>
            <a:fillRect/>
          </a:stretch>
        </p:blipFill>
        <p:spPr bwMode="auto">
          <a:xfrm>
            <a:off x="4724400" y="3352800"/>
            <a:ext cx="4038600" cy="2940050"/>
          </a:xfrm>
          <a:prstGeom prst="rect">
            <a:avLst/>
          </a:prstGeom>
          <a:noFill/>
          <a:ln w="9525">
            <a:noFill/>
            <a:miter lim="800000"/>
            <a:headEnd/>
            <a:tailEnd/>
          </a:ln>
        </p:spPr>
      </p:pic>
      <p:sp>
        <p:nvSpPr>
          <p:cNvPr id="45064" name="Text Box 6"/>
          <p:cNvSpPr txBox="1">
            <a:spLocks noChangeArrowheads="1"/>
          </p:cNvSpPr>
          <p:nvPr/>
        </p:nvSpPr>
        <p:spPr bwMode="auto">
          <a:xfrm>
            <a:off x="838200" y="3048000"/>
            <a:ext cx="3810000" cy="1328738"/>
          </a:xfrm>
          <a:prstGeom prst="rect">
            <a:avLst/>
          </a:prstGeom>
          <a:noFill/>
          <a:ln w="9525">
            <a:noFill/>
            <a:miter lim="800000"/>
            <a:headEnd/>
            <a:tailEnd/>
          </a:ln>
        </p:spPr>
        <p:txBody>
          <a:bodyPr>
            <a:spAutoFit/>
          </a:bodyPr>
          <a:lstStyle/>
          <a:p>
            <a:pPr>
              <a:spcBef>
                <a:spcPct val="50000"/>
              </a:spcBef>
            </a:pPr>
            <a:r>
              <a:rPr lang="en-US"/>
              <a:t>&lt;ul&gt;</a:t>
            </a:r>
            <a:br>
              <a:rPr lang="en-US"/>
            </a:br>
            <a:r>
              <a:rPr lang="en-US"/>
              <a:t>	&lt;li&gt;….&lt;/li&gt;</a:t>
            </a:r>
            <a:br>
              <a:rPr lang="en-US"/>
            </a:br>
            <a:r>
              <a:rPr lang="en-US"/>
              <a:t>	&lt;li&gt;…&lt;/li&gt;</a:t>
            </a:r>
          </a:p>
          <a:p>
            <a:pPr>
              <a:spcBef>
                <a:spcPct val="50000"/>
              </a:spcBef>
            </a:pPr>
            <a:r>
              <a:rPr lang="en-US"/>
              <a:t>&lt;/ul&gt;</a:t>
            </a:r>
          </a:p>
        </p:txBody>
      </p:sp>
    </p:spTree>
    <p:extLst>
      <p:ext uri="{BB962C8B-B14F-4D97-AF65-F5344CB8AC3E}">
        <p14:creationId xmlns:p14="http://schemas.microsoft.com/office/powerpoint/2010/main" val="359929752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457200" y="0"/>
            <a:ext cx="8229600" cy="563562"/>
          </a:xfrm>
        </p:spPr>
        <p:txBody>
          <a:bodyPr/>
          <a:lstStyle/>
          <a:p>
            <a:pPr eaLnBrk="1" hangingPunct="1">
              <a:defRPr/>
            </a:pPr>
            <a:r>
              <a:rPr lang="en-US" sz="4000" smtClean="0">
                <a:latin typeface="Times New Roman" pitchFamily="18" charset="0"/>
                <a:cs typeface="Times New Roman" pitchFamily="18" charset="0"/>
              </a:rPr>
              <a:t>Tag tạo danh sách</a:t>
            </a:r>
          </a:p>
        </p:txBody>
      </p:sp>
      <p:sp>
        <p:nvSpPr>
          <p:cNvPr id="46085" name="Rectangle 3"/>
          <p:cNvSpPr>
            <a:spLocks noGrp="1" noChangeArrowheads="1"/>
          </p:cNvSpPr>
          <p:nvPr>
            <p:ph type="body" idx="1"/>
          </p:nvPr>
        </p:nvSpPr>
        <p:spPr>
          <a:xfrm>
            <a:off x="304800" y="976313"/>
            <a:ext cx="8229600" cy="1843087"/>
          </a:xfrm>
        </p:spPr>
        <p:txBody>
          <a:bodyPr/>
          <a:lstStyle/>
          <a:p>
            <a:pPr algn="just" eaLnBrk="1" hangingPunct="1"/>
            <a:r>
              <a:rPr lang="en-US" b="0" smtClean="0">
                <a:latin typeface="Times New Roman" pitchFamily="18" charset="0"/>
                <a:cs typeface="Times New Roman" pitchFamily="18" charset="0"/>
              </a:rPr>
              <a:t> Thay đổi ký hiệu đầu dòng trong danh sách:</a:t>
            </a:r>
          </a:p>
          <a:p>
            <a:pPr marL="0" indent="0" algn="just" eaLnBrk="1" hangingPunct="1"/>
            <a:r>
              <a:rPr lang="en-US" b="0" smtClean="0">
                <a:latin typeface="Times New Roman" pitchFamily="18" charset="0"/>
                <a:cs typeface="Times New Roman" pitchFamily="18" charset="0"/>
              </a:rPr>
              <a:t> Thuộc tính </a:t>
            </a:r>
            <a:r>
              <a:rPr lang="en-US" smtClean="0">
                <a:latin typeface="Times New Roman" pitchFamily="18" charset="0"/>
                <a:cs typeface="Times New Roman" pitchFamily="18" charset="0"/>
              </a:rPr>
              <a:t>type</a:t>
            </a:r>
            <a:r>
              <a:rPr lang="en-US" b="0" smtClean="0">
                <a:latin typeface="Times New Roman" pitchFamily="18" charset="0"/>
                <a:cs typeface="Times New Roman" pitchFamily="18" charset="0"/>
              </a:rPr>
              <a:t> của thẻ</a:t>
            </a:r>
            <a:r>
              <a:rPr lang="en-US" smtClean="0">
                <a:latin typeface="Times New Roman" pitchFamily="18" charset="0"/>
                <a:cs typeface="Times New Roman" pitchFamily="18" charset="0"/>
              </a:rPr>
              <a:t> &lt;ul&gt; </a:t>
            </a:r>
            <a:r>
              <a:rPr lang="en-US" b="0" smtClean="0">
                <a:latin typeface="Times New Roman" pitchFamily="18" charset="0"/>
                <a:cs typeface="Times New Roman" pitchFamily="18" charset="0"/>
              </a:rPr>
              <a:t>và</a:t>
            </a:r>
            <a:r>
              <a:rPr lang="en-US" smtClean="0">
                <a:latin typeface="Times New Roman" pitchFamily="18" charset="0"/>
                <a:cs typeface="Times New Roman" pitchFamily="18" charset="0"/>
              </a:rPr>
              <a:t> &lt;ol&gt; </a:t>
            </a:r>
            <a:r>
              <a:rPr lang="en-US" b="0" smtClean="0">
                <a:latin typeface="Times New Roman" pitchFamily="18" charset="0"/>
                <a:cs typeface="Times New Roman" pitchFamily="18" charset="0"/>
              </a:rPr>
              <a:t>giúp bạn thay đổi bullet và kiểu số của mỗi dòng, bảng giá trị thuộc tính này như sau:</a:t>
            </a:r>
          </a:p>
        </p:txBody>
      </p:sp>
      <p:pic>
        <p:nvPicPr>
          <p:cNvPr id="46086" name="Picture 4"/>
          <p:cNvPicPr>
            <a:picLocks noChangeAspect="1" noChangeArrowheads="1"/>
          </p:cNvPicPr>
          <p:nvPr/>
        </p:nvPicPr>
        <p:blipFill>
          <a:blip r:embed="rId2"/>
          <a:srcRect/>
          <a:stretch>
            <a:fillRect/>
          </a:stretch>
        </p:blipFill>
        <p:spPr bwMode="auto">
          <a:xfrm>
            <a:off x="304800" y="3548062"/>
            <a:ext cx="8686800" cy="2700338"/>
          </a:xfrm>
          <a:prstGeom prst="rect">
            <a:avLst/>
          </a:prstGeom>
          <a:noFill/>
          <a:ln w="9525">
            <a:noFill/>
            <a:miter lim="800000"/>
            <a:headEnd/>
            <a:tailEnd/>
          </a:ln>
        </p:spPr>
      </p:pic>
    </p:spTree>
    <p:extLst>
      <p:ext uri="{BB962C8B-B14F-4D97-AF65-F5344CB8AC3E}">
        <p14:creationId xmlns:p14="http://schemas.microsoft.com/office/powerpoint/2010/main" val="181973374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813"/>
            <a:ext cx="8229600" cy="458787"/>
          </a:xfrm>
        </p:spPr>
        <p:txBody>
          <a:bodyPr/>
          <a:lstStyle/>
          <a:p>
            <a:pPr eaLnBrk="1" hangingPunct="1">
              <a:defRPr/>
            </a:pPr>
            <a:r>
              <a:rPr lang="en-US" sz="3600" smtClean="0">
                <a:latin typeface="Times New Roman" pitchFamily="18" charset="0"/>
                <a:cs typeface="Times New Roman" pitchFamily="18" charset="0"/>
              </a:rPr>
              <a:t>Danh sách có thứ tự</a:t>
            </a:r>
            <a:endParaRPr lang="en-US" sz="3600">
              <a:latin typeface="Times New Roman" pitchFamily="18" charset="0"/>
              <a:cs typeface="Times New Roman" pitchFamily="18" charset="0"/>
            </a:endParaRPr>
          </a:p>
        </p:txBody>
      </p:sp>
      <p:pic>
        <p:nvPicPr>
          <p:cNvPr id="4" name="Picture 5"/>
          <p:cNvPicPr>
            <a:picLocks noChangeAspect="1" noChangeArrowheads="1"/>
          </p:cNvPicPr>
          <p:nvPr/>
        </p:nvPicPr>
        <p:blipFill>
          <a:blip r:embed="rId2"/>
          <a:srcRect t="16785"/>
          <a:stretch>
            <a:fillRect/>
          </a:stretch>
        </p:blipFill>
        <p:spPr bwMode="auto">
          <a:xfrm>
            <a:off x="593725" y="1155700"/>
            <a:ext cx="4965700" cy="4819650"/>
          </a:xfrm>
          <a:prstGeom prst="rect">
            <a:avLst/>
          </a:prstGeom>
          <a:ln>
            <a:noFill/>
          </a:ln>
          <a:effectLst>
            <a:outerShdw blurRad="292100" dist="139700" dir="2700000" algn="tl" rotWithShape="0">
              <a:srgbClr val="333333">
                <a:alpha val="65000"/>
              </a:srgbClr>
            </a:outerShdw>
          </a:effectLst>
        </p:spPr>
      </p:pic>
      <p:pic>
        <p:nvPicPr>
          <p:cNvPr id="5" name="Picture 6"/>
          <p:cNvPicPr>
            <a:picLocks noChangeAspect="1" noChangeArrowheads="1"/>
          </p:cNvPicPr>
          <p:nvPr/>
        </p:nvPicPr>
        <p:blipFill>
          <a:blip r:embed="rId3"/>
          <a:srcRect t="15063"/>
          <a:stretch>
            <a:fillRect/>
          </a:stretch>
        </p:blipFill>
        <p:spPr bwMode="auto">
          <a:xfrm>
            <a:off x="5945188" y="1143000"/>
            <a:ext cx="2252662" cy="4854575"/>
          </a:xfrm>
          <a:prstGeom prst="rect">
            <a:avLst/>
          </a:prstGeom>
          <a:ln>
            <a:noFill/>
          </a:ln>
          <a:effectLst>
            <a:outerShdw blurRad="292100" dist="139700" dir="2700000" algn="tl" rotWithShape="0">
              <a:srgbClr val="333333">
                <a:alpha val="65000"/>
              </a:srgbClr>
            </a:outerShdw>
          </a:effectLst>
        </p:spPr>
      </p:pic>
      <p:sp>
        <p:nvSpPr>
          <p:cNvPr id="6" name="Rectangle 5"/>
          <p:cNvSpPr>
            <a:spLocks noChangeArrowheads="1"/>
          </p:cNvSpPr>
          <p:nvPr/>
        </p:nvSpPr>
        <p:spPr bwMode="auto">
          <a:xfrm>
            <a:off x="950913" y="2184066"/>
            <a:ext cx="1668462" cy="790575"/>
          </a:xfrm>
          <a:prstGeom prst="rect">
            <a:avLst/>
          </a:prstGeom>
          <a:noFill/>
          <a:ln w="9525" algn="ctr">
            <a:solidFill>
              <a:srgbClr val="FF00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7" name="Rectangle 6"/>
          <p:cNvSpPr>
            <a:spLocks noChangeArrowheads="1"/>
          </p:cNvSpPr>
          <p:nvPr/>
        </p:nvSpPr>
        <p:spPr bwMode="auto">
          <a:xfrm>
            <a:off x="6103938" y="1961816"/>
            <a:ext cx="1125537" cy="790575"/>
          </a:xfrm>
          <a:prstGeom prst="rect">
            <a:avLst/>
          </a:prstGeom>
          <a:noFill/>
          <a:ln w="9525" algn="ctr">
            <a:solidFill>
              <a:srgbClr val="FF00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8" name="Rectangle 7"/>
          <p:cNvSpPr>
            <a:spLocks noChangeArrowheads="1"/>
          </p:cNvSpPr>
          <p:nvPr/>
        </p:nvSpPr>
        <p:spPr bwMode="auto">
          <a:xfrm>
            <a:off x="950913" y="3134978"/>
            <a:ext cx="1668462" cy="792163"/>
          </a:xfrm>
          <a:prstGeom prst="rect">
            <a:avLst/>
          </a:prstGeom>
          <a:noFill/>
          <a:ln w="9525" algn="ctr">
            <a:solidFill>
              <a:srgbClr val="0099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9" name="Rectangle 8"/>
          <p:cNvSpPr>
            <a:spLocks noChangeArrowheads="1"/>
          </p:cNvSpPr>
          <p:nvPr/>
        </p:nvSpPr>
        <p:spPr bwMode="auto">
          <a:xfrm>
            <a:off x="6103938" y="3147678"/>
            <a:ext cx="1125537" cy="790575"/>
          </a:xfrm>
          <a:prstGeom prst="rect">
            <a:avLst/>
          </a:prstGeom>
          <a:noFill/>
          <a:ln w="9525" algn="ctr">
            <a:solidFill>
              <a:srgbClr val="0099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10" name="Rectangle 9"/>
          <p:cNvSpPr>
            <a:spLocks noChangeArrowheads="1"/>
          </p:cNvSpPr>
          <p:nvPr/>
        </p:nvSpPr>
        <p:spPr bwMode="auto">
          <a:xfrm>
            <a:off x="950913" y="4062078"/>
            <a:ext cx="1668462" cy="790575"/>
          </a:xfrm>
          <a:prstGeom prst="rect">
            <a:avLst/>
          </a:prstGeom>
          <a:noFill/>
          <a:ln w="9525" algn="ctr">
            <a:solidFill>
              <a:srgbClr val="0000FF"/>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11" name="Rectangle 10"/>
          <p:cNvSpPr>
            <a:spLocks noChangeArrowheads="1"/>
          </p:cNvSpPr>
          <p:nvPr/>
        </p:nvSpPr>
        <p:spPr bwMode="auto">
          <a:xfrm>
            <a:off x="6103938" y="4358941"/>
            <a:ext cx="1125537" cy="790575"/>
          </a:xfrm>
          <a:prstGeom prst="rect">
            <a:avLst/>
          </a:prstGeom>
          <a:noFill/>
          <a:ln w="9525" algn="ctr">
            <a:solidFill>
              <a:srgbClr val="0000FF"/>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Tree>
    <p:extLst>
      <p:ext uri="{BB962C8B-B14F-4D97-AF65-F5344CB8AC3E}">
        <p14:creationId xmlns:p14="http://schemas.microsoft.com/office/powerpoint/2010/main" val="57073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heckerboard(across)">
                                      <p:cBhvr>
                                        <p:cTn id="14" dur="500"/>
                                        <p:tgtEl>
                                          <p:spTgt spid="8"/>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par>
                          <p:cTn id="18" fill="hold">
                            <p:stCondLst>
                              <p:cond delay="1000"/>
                            </p:stCondLst>
                            <p:childTnLst>
                              <p:par>
                                <p:cTn id="19" presetID="5" presetClass="entr" presetSubtype="1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76200"/>
            <a:ext cx="8229600" cy="563562"/>
          </a:xfrm>
        </p:spPr>
        <p:txBody>
          <a:bodyPr/>
          <a:lstStyle/>
          <a:p>
            <a:r>
              <a:rPr lang="en-US" sz="4000" smtClean="0">
                <a:latin typeface="Arno Pro Smbd" pitchFamily="18" charset="0"/>
              </a:rPr>
              <a:t>Giới </a:t>
            </a:r>
            <a:r>
              <a:rPr lang="en-US" sz="4000" err="1" smtClean="0">
                <a:latin typeface="Arno Pro Smbd" pitchFamily="18" charset="0"/>
              </a:rPr>
              <a:t>thiệu</a:t>
            </a:r>
            <a:r>
              <a:rPr lang="en-US" sz="4000" smtClean="0">
                <a:latin typeface="Arno Pro Smbd" pitchFamily="18" charset="0"/>
              </a:rPr>
              <a:t> </a:t>
            </a:r>
            <a:r>
              <a:rPr lang="en-US" sz="4000" err="1" smtClean="0">
                <a:latin typeface="Arno Pro Smbd" pitchFamily="18" charset="0"/>
              </a:rPr>
              <a:t>về</a:t>
            </a:r>
            <a:r>
              <a:rPr lang="en-US" sz="4000" smtClean="0">
                <a:latin typeface="Arno Pro Smbd" pitchFamily="18" charset="0"/>
              </a:rPr>
              <a:t> HTML</a:t>
            </a:r>
            <a:endParaRPr lang="en-US" sz="4000">
              <a:latin typeface="Arno Pro Smbd" pitchFamily="18" charset="0"/>
            </a:endParaRPr>
          </a:p>
        </p:txBody>
      </p:sp>
      <p:sp>
        <p:nvSpPr>
          <p:cNvPr id="5" name="Content Placeholder 2"/>
          <p:cNvSpPr>
            <a:spLocks noGrp="1"/>
          </p:cNvSpPr>
          <p:nvPr>
            <p:ph idx="1"/>
          </p:nvPr>
        </p:nvSpPr>
        <p:spPr>
          <a:xfrm>
            <a:off x="381000" y="1066800"/>
            <a:ext cx="8382000" cy="1524000"/>
          </a:xfrm>
        </p:spPr>
        <p:txBody>
          <a:bodyPr>
            <a:noAutofit/>
          </a:bodyPr>
          <a:lstStyle/>
          <a:p>
            <a:pPr algn="just" eaLnBrk="1" hangingPunct="1">
              <a:lnSpc>
                <a:spcPct val="90000"/>
              </a:lnSpc>
              <a:defRPr/>
            </a:pPr>
            <a:r>
              <a:rPr lang="en-US" sz="3200" b="0" smtClean="0">
                <a:latin typeface="Times New Roman" pitchFamily="18" charset="0"/>
                <a:cs typeface="Times New Roman" pitchFamily="18" charset="0"/>
              </a:rPr>
              <a:t> Chứa </a:t>
            </a:r>
            <a:r>
              <a:rPr lang="en-US" sz="3200" b="0" err="1" smtClean="0">
                <a:latin typeface="Times New Roman" pitchFamily="18" charset="0"/>
                <a:cs typeface="Times New Roman" pitchFamily="18" charset="0"/>
              </a:rPr>
              <a:t>các</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thành</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phần</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định</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dạng</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để</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báo</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cho</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trình</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duyệt</a:t>
            </a:r>
            <a:r>
              <a:rPr lang="en-US" sz="3200" b="0" smtClean="0">
                <a:latin typeface="Times New Roman" pitchFamily="18" charset="0"/>
                <a:cs typeface="Times New Roman" pitchFamily="18" charset="0"/>
              </a:rPr>
              <a:t> Web </a:t>
            </a:r>
            <a:r>
              <a:rPr lang="en-US" sz="3200" b="0" err="1" smtClean="0">
                <a:latin typeface="Times New Roman" pitchFamily="18" charset="0"/>
                <a:cs typeface="Times New Roman" pitchFamily="18" charset="0"/>
              </a:rPr>
              <a:t>biết</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cách</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để</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hiển</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thị</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một</a:t>
            </a:r>
            <a:r>
              <a:rPr lang="en-US" sz="3200" b="0" smtClean="0">
                <a:latin typeface="Times New Roman" pitchFamily="18" charset="0"/>
                <a:cs typeface="Times New Roman" pitchFamily="18" charset="0"/>
              </a:rPr>
              <a:t> </a:t>
            </a:r>
            <a:r>
              <a:rPr lang="en-US" sz="3200" b="0" err="1" smtClean="0">
                <a:latin typeface="Times New Roman" pitchFamily="18" charset="0"/>
                <a:cs typeface="Times New Roman" pitchFamily="18" charset="0"/>
              </a:rPr>
              <a:t>trang</a:t>
            </a:r>
            <a:r>
              <a:rPr lang="en-US" sz="3200" b="0" smtClean="0">
                <a:latin typeface="Times New Roman" pitchFamily="18" charset="0"/>
                <a:cs typeface="Times New Roman" pitchFamily="18" charset="0"/>
              </a:rPr>
              <a:t> Web.</a:t>
            </a:r>
          </a:p>
        </p:txBody>
      </p:sp>
      <p:sp>
        <p:nvSpPr>
          <p:cNvPr id="4" name="Rectangle 3"/>
          <p:cNvSpPr/>
          <p:nvPr/>
        </p:nvSpPr>
        <p:spPr>
          <a:xfrm>
            <a:off x="1143000" y="2971800"/>
            <a:ext cx="2045921"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39700">
                    <a:schemeClr val="accent1">
                      <a:satMod val="175000"/>
                      <a:alpha val="40000"/>
                    </a:schemeClr>
                  </a:glow>
                  <a:outerShdw blurRad="50800" dist="39000" dir="5460000" algn="tl">
                    <a:srgbClr val="000000">
                      <a:alpha val="38000"/>
                    </a:srgbClr>
                  </a:outerShdw>
                </a:effectLst>
              </a:rPr>
              <a:t>Table</a:t>
            </a:r>
            <a:endParaRPr lang="en-US" sz="54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39700">
                  <a:schemeClr val="accent1">
                    <a:satMod val="175000"/>
                    <a:alpha val="40000"/>
                  </a:schemeClr>
                </a:glow>
                <a:outerShdw blurRad="50800" dist="39000" dir="5460000" algn="tl">
                  <a:srgbClr val="000000">
                    <a:alpha val="38000"/>
                  </a:srgbClr>
                </a:outerShdw>
              </a:effectLst>
            </a:endParaRPr>
          </a:p>
        </p:txBody>
      </p:sp>
      <p:sp>
        <p:nvSpPr>
          <p:cNvPr id="6" name="Rectangle 5"/>
          <p:cNvSpPr/>
          <p:nvPr/>
        </p:nvSpPr>
        <p:spPr>
          <a:xfrm rot="19422028">
            <a:off x="3732386" y="2649606"/>
            <a:ext cx="2045921"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prst="relaxedInset"/>
              <a:contourClr>
                <a:schemeClr val="accent2">
                  <a:shade val="75000"/>
                </a:schemeClr>
              </a:contourClr>
            </a:sp3d>
          </a:bodyPr>
          <a:lstStyle/>
          <a:p>
            <a:pPr algn="ctr"/>
            <a:r>
              <a:rPr lang="en-US" sz="5400" b="1" cap="none" spc="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39700">
                    <a:schemeClr val="accent6">
                      <a:satMod val="175000"/>
                      <a:alpha val="40000"/>
                    </a:schemeClr>
                  </a:glow>
                  <a:outerShdw blurRad="50800" dist="39000" dir="5460000" algn="tl">
                    <a:srgbClr val="000000">
                      <a:alpha val="38000"/>
                    </a:srgbClr>
                  </a:outerShdw>
                </a:effectLst>
              </a:rPr>
              <a:t>img</a:t>
            </a:r>
            <a:endParaRPr lang="en-US" sz="54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39700">
                  <a:schemeClr val="accent6">
                    <a:satMod val="175000"/>
                    <a:alpha val="40000"/>
                  </a:schemeClr>
                </a:glow>
                <a:outerShdw blurRad="50800" dist="39000" dir="5460000" algn="tl">
                  <a:srgbClr val="000000">
                    <a:alpha val="38000"/>
                  </a:srgbClr>
                </a:outerShdw>
              </a:effectLst>
            </a:endParaRPr>
          </a:p>
        </p:txBody>
      </p:sp>
      <p:sp>
        <p:nvSpPr>
          <p:cNvPr id="7" name="Rectangle 6"/>
          <p:cNvSpPr/>
          <p:nvPr/>
        </p:nvSpPr>
        <p:spPr>
          <a:xfrm rot="20053274">
            <a:off x="2597834" y="4658712"/>
            <a:ext cx="2362200" cy="923330"/>
          </a:xfrm>
          <a:prstGeom prst="rect">
            <a:avLst/>
          </a:prstGeom>
          <a:noFill/>
        </p:spPr>
        <p:txBody>
          <a:bodyPr wrap="square" lIns="91440" tIns="45720" rIns="91440" bIns="45720">
            <a:spAutoFit/>
          </a:bodyPr>
          <a:lstStyle/>
          <a:p>
            <a:pPr algn="ctr"/>
            <a:r>
              <a:rPr lang="en-US" sz="5400" b="1"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glow rad="228600">
                    <a:schemeClr val="accent1">
                      <a:satMod val="175000"/>
                      <a:alpha val="40000"/>
                    </a:schemeClr>
                  </a:glow>
                  <a:outerShdw blurRad="41275" dist="12700" dir="12000000" algn="tl" rotWithShape="0">
                    <a:srgbClr val="000000">
                      <a:alpha val="40000"/>
                    </a:srgbClr>
                  </a:outerShdw>
                </a:effectLst>
              </a:rPr>
              <a:t>font</a:t>
            </a:r>
            <a:endParaRPr lang="en-US" sz="5400" b="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glow rad="228600">
                  <a:schemeClr val="accent1">
                    <a:satMod val="175000"/>
                    <a:alpha val="40000"/>
                  </a:schemeClr>
                </a:glow>
                <a:outerShdw blurRad="41275" dist="12700" dir="12000000" algn="tl" rotWithShape="0">
                  <a:srgbClr val="000000">
                    <a:alpha val="40000"/>
                  </a:srgbClr>
                </a:outerShdw>
              </a:effectLst>
            </a:endParaRPr>
          </a:p>
        </p:txBody>
      </p:sp>
      <p:sp>
        <p:nvSpPr>
          <p:cNvPr id="8" name="Rectangle 7"/>
          <p:cNvSpPr/>
          <p:nvPr/>
        </p:nvSpPr>
        <p:spPr>
          <a:xfrm rot="18167086">
            <a:off x="604883" y="4534533"/>
            <a:ext cx="2045921"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228600">
                    <a:schemeClr val="accent6">
                      <a:satMod val="175000"/>
                      <a:alpha val="40000"/>
                    </a:schemeClr>
                  </a:glow>
                  <a:outerShdw blurRad="50800" dist="39000" dir="5460000" algn="tl">
                    <a:srgbClr val="000000">
                      <a:alpha val="38000"/>
                    </a:srgbClr>
                  </a:outerShdw>
                </a:effectLst>
              </a:rPr>
              <a:t>head</a:t>
            </a:r>
            <a:endParaRPr lang="en-US" sz="54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228600">
                  <a:schemeClr val="accent6">
                    <a:satMod val="175000"/>
                    <a:alpha val="40000"/>
                  </a:schemeClr>
                </a:glow>
                <a:outerShdw blurRad="50800" dist="39000" dir="5460000" algn="tl">
                  <a:srgbClr val="000000">
                    <a:alpha val="38000"/>
                  </a:srgbClr>
                </a:outerShdw>
              </a:effectLst>
            </a:endParaRPr>
          </a:p>
        </p:txBody>
      </p:sp>
      <p:sp>
        <p:nvSpPr>
          <p:cNvPr id="9" name="Rectangle 8"/>
          <p:cNvSpPr/>
          <p:nvPr/>
        </p:nvSpPr>
        <p:spPr>
          <a:xfrm>
            <a:off x="5410200" y="3886200"/>
            <a:ext cx="2045921" cy="923330"/>
          </a:xfrm>
          <a:prstGeom prst="rect">
            <a:avLst/>
          </a:prstGeom>
          <a:noFill/>
        </p:spPr>
        <p:txBody>
          <a:bodyPr wrap="square" lIns="91440" tIns="45720" rIns="91440" bIns="45720">
            <a:spAutoFit/>
          </a:bodyPr>
          <a:lstStyle/>
          <a:p>
            <a:pPr algn="ctr"/>
            <a:r>
              <a:rPr lang="en-US" sz="54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glow rad="228600">
                    <a:schemeClr val="accent2">
                      <a:satMod val="175000"/>
                      <a:alpha val="40000"/>
                    </a:schemeClr>
                  </a:glow>
                </a:effectLst>
              </a:rPr>
              <a:t>body</a:t>
            </a:r>
            <a:endParaRPr lang="en-US" sz="54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glow rad="228600">
                  <a:schemeClr val="accent2">
                    <a:satMod val="175000"/>
                    <a:alpha val="40000"/>
                  </a:schemeClr>
                </a:glow>
              </a:effectLst>
            </a:endParaRPr>
          </a:p>
        </p:txBody>
      </p:sp>
      <p:sp>
        <p:nvSpPr>
          <p:cNvPr id="10" name="Rectangle 9"/>
          <p:cNvSpPr/>
          <p:nvPr/>
        </p:nvSpPr>
        <p:spPr>
          <a:xfrm rot="20346033">
            <a:off x="6477000" y="5029200"/>
            <a:ext cx="2045921"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228600">
                    <a:schemeClr val="accent4">
                      <a:satMod val="175000"/>
                      <a:alpha val="40000"/>
                    </a:schemeClr>
                  </a:glow>
                  <a:outerShdw blurRad="50800" dist="39000" dir="5460000" algn="tl">
                    <a:srgbClr val="000000">
                      <a:alpha val="38000"/>
                    </a:srgbClr>
                  </a:outerShdw>
                </a:effectLst>
              </a:rPr>
              <a:t>style</a:t>
            </a:r>
            <a:endParaRPr lang="en-US" sz="54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228600">
                  <a:schemeClr val="accent4">
                    <a:satMod val="175000"/>
                    <a:alpha val="40000"/>
                  </a:schemeClr>
                </a:glow>
                <a:outerShdw blurRad="50800" dist="39000" dir="5460000" algn="tl">
                  <a:srgbClr val="000000">
                    <a:alpha val="38000"/>
                  </a:srgbClr>
                </a:outerShdw>
              </a:effectLst>
            </a:endParaRPr>
          </a:p>
        </p:txBody>
      </p:sp>
      <p:sp>
        <p:nvSpPr>
          <p:cNvPr id="11" name="Rectangle 10"/>
          <p:cNvSpPr/>
          <p:nvPr/>
        </p:nvSpPr>
        <p:spPr>
          <a:xfrm>
            <a:off x="6324600" y="2590800"/>
            <a:ext cx="2209800" cy="923330"/>
          </a:xfrm>
          <a:prstGeom prst="rect">
            <a:avLst/>
          </a:prstGeom>
          <a:noFill/>
        </p:spPr>
        <p:txBody>
          <a:bodyPr wrap="square" lIns="91440" tIns="45720" rIns="91440" bIns="45720">
            <a:spAutoFit/>
          </a:bodyPr>
          <a:lstStyle/>
          <a:p>
            <a:pPr algn="ctr"/>
            <a:r>
              <a:rPr lang="en-US" sz="5400" b="1" smtClean="0">
                <a:ln w="900" cmpd="sng">
                  <a:solidFill>
                    <a:schemeClr val="accent1">
                      <a:satMod val="190000"/>
                      <a:alpha val="55000"/>
                    </a:schemeClr>
                  </a:solidFill>
                  <a:prstDash val="solid"/>
                </a:ln>
                <a:solidFill>
                  <a:schemeClr val="accent1">
                    <a:satMod val="200000"/>
                    <a:tint val="3000"/>
                  </a:schemeClr>
                </a:solidFill>
                <a:effectLst>
                  <a:glow rad="228600">
                    <a:schemeClr val="accent4">
                      <a:satMod val="175000"/>
                      <a:alpha val="40000"/>
                    </a:schemeClr>
                  </a:glow>
                  <a:innerShdw blurRad="101600" dist="76200" dir="5400000">
                    <a:schemeClr val="accent1">
                      <a:satMod val="190000"/>
                      <a:tint val="100000"/>
                      <a:alpha val="74000"/>
                    </a:schemeClr>
                  </a:innerShdw>
                </a:effectLst>
              </a:rPr>
              <a:t>title</a:t>
            </a:r>
            <a:endParaRPr lang="en-US" sz="5400" b="1">
              <a:ln w="900" cmpd="sng">
                <a:solidFill>
                  <a:schemeClr val="accent1">
                    <a:satMod val="190000"/>
                    <a:alpha val="55000"/>
                  </a:schemeClr>
                </a:solidFill>
                <a:prstDash val="solid"/>
              </a:ln>
              <a:solidFill>
                <a:schemeClr val="accent1">
                  <a:satMod val="200000"/>
                  <a:tint val="3000"/>
                </a:schemeClr>
              </a:solidFill>
              <a:effectLst>
                <a:glow rad="228600">
                  <a:schemeClr val="accent4">
                    <a:satMod val="175000"/>
                    <a:alpha val="40000"/>
                  </a:schemeClr>
                </a:glow>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31086179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Danh sách có thứ tự</a:t>
            </a:r>
            <a:endParaRPr lang="en-US" sz="3600">
              <a:latin typeface="Times New Roman" pitchFamily="18" charset="0"/>
              <a:cs typeface="Times New Roman" pitchFamily="18" charset="0"/>
            </a:endParaRPr>
          </a:p>
        </p:txBody>
      </p:sp>
      <p:pic>
        <p:nvPicPr>
          <p:cNvPr id="4" name="Picture 6"/>
          <p:cNvPicPr>
            <a:picLocks noChangeAspect="1" noChangeArrowheads="1"/>
          </p:cNvPicPr>
          <p:nvPr/>
        </p:nvPicPr>
        <p:blipFill>
          <a:blip r:embed="rId2"/>
          <a:srcRect t="15923" b="5976"/>
          <a:stretch>
            <a:fillRect/>
          </a:stretch>
        </p:blipFill>
        <p:spPr bwMode="auto">
          <a:xfrm>
            <a:off x="212725" y="1031875"/>
            <a:ext cx="4257675" cy="5140325"/>
          </a:xfrm>
          <a:prstGeom prst="rect">
            <a:avLst/>
          </a:prstGeom>
          <a:ln>
            <a:noFill/>
          </a:ln>
          <a:effectLst>
            <a:outerShdw blurRad="292100" dist="139700" dir="2700000" algn="tl" rotWithShape="0">
              <a:srgbClr val="333333">
                <a:alpha val="65000"/>
              </a:srgbClr>
            </a:outerShdw>
          </a:effectLst>
        </p:spPr>
      </p:pic>
      <p:pic>
        <p:nvPicPr>
          <p:cNvPr id="5" name="Picture 5"/>
          <p:cNvPicPr>
            <a:picLocks noChangeAspect="1" noChangeArrowheads="1"/>
          </p:cNvPicPr>
          <p:nvPr/>
        </p:nvPicPr>
        <p:blipFill>
          <a:blip r:embed="rId3"/>
          <a:srcRect t="12579"/>
          <a:stretch>
            <a:fillRect/>
          </a:stretch>
        </p:blipFill>
        <p:spPr bwMode="auto">
          <a:xfrm>
            <a:off x="4614863" y="1143000"/>
            <a:ext cx="4257675" cy="4938712"/>
          </a:xfrm>
          <a:prstGeom prst="rect">
            <a:avLst/>
          </a:prstGeom>
          <a:ln>
            <a:noFill/>
          </a:ln>
          <a:effectLst>
            <a:outerShdw blurRad="292100" dist="139700" dir="2700000" algn="tl" rotWithShape="0">
              <a:srgbClr val="333333">
                <a:alpha val="65000"/>
              </a:srgbClr>
            </a:outerShdw>
          </a:effectLst>
        </p:spPr>
      </p:pic>
      <p:sp>
        <p:nvSpPr>
          <p:cNvPr id="6" name="Rectangle 5"/>
          <p:cNvSpPr>
            <a:spLocks noChangeArrowheads="1"/>
          </p:cNvSpPr>
          <p:nvPr/>
        </p:nvSpPr>
        <p:spPr bwMode="auto">
          <a:xfrm>
            <a:off x="593725" y="1771650"/>
            <a:ext cx="1666875" cy="728663"/>
          </a:xfrm>
          <a:prstGeom prst="rect">
            <a:avLst/>
          </a:prstGeom>
          <a:noFill/>
          <a:ln w="9525" algn="ctr">
            <a:solidFill>
              <a:srgbClr val="FF00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7" name="Rectangle 6"/>
          <p:cNvSpPr>
            <a:spLocks noChangeArrowheads="1"/>
          </p:cNvSpPr>
          <p:nvPr/>
        </p:nvSpPr>
        <p:spPr bwMode="auto">
          <a:xfrm>
            <a:off x="4745038" y="1820863"/>
            <a:ext cx="1123950" cy="790575"/>
          </a:xfrm>
          <a:prstGeom prst="rect">
            <a:avLst/>
          </a:prstGeom>
          <a:noFill/>
          <a:ln w="9525" algn="ctr">
            <a:solidFill>
              <a:srgbClr val="FF00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8" name="Rectangle 7"/>
          <p:cNvSpPr>
            <a:spLocks noChangeArrowheads="1"/>
          </p:cNvSpPr>
          <p:nvPr/>
        </p:nvSpPr>
        <p:spPr bwMode="auto">
          <a:xfrm>
            <a:off x="568325" y="2649538"/>
            <a:ext cx="3298825" cy="976312"/>
          </a:xfrm>
          <a:prstGeom prst="rect">
            <a:avLst/>
          </a:prstGeom>
          <a:solidFill>
            <a:srgbClr val="CCFFCC">
              <a:alpha val="38039"/>
            </a:srgbClr>
          </a:solidFill>
          <a:ln w="9525" algn="ctr">
            <a:solidFill>
              <a:srgbClr val="0099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9" name="Rectangle 8"/>
          <p:cNvSpPr>
            <a:spLocks noChangeArrowheads="1"/>
          </p:cNvSpPr>
          <p:nvPr/>
        </p:nvSpPr>
        <p:spPr bwMode="auto">
          <a:xfrm>
            <a:off x="4745038" y="2957513"/>
            <a:ext cx="2149475" cy="1025525"/>
          </a:xfrm>
          <a:prstGeom prst="rect">
            <a:avLst/>
          </a:prstGeom>
          <a:solidFill>
            <a:srgbClr val="CCFFCC">
              <a:alpha val="38039"/>
            </a:srgbClr>
          </a:solidFill>
          <a:ln w="9525" algn="ctr">
            <a:solidFill>
              <a:srgbClr val="0099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10" name="Rectangle 9"/>
          <p:cNvSpPr>
            <a:spLocks noChangeArrowheads="1"/>
          </p:cNvSpPr>
          <p:nvPr/>
        </p:nvSpPr>
        <p:spPr bwMode="auto">
          <a:xfrm>
            <a:off x="581025" y="3933825"/>
            <a:ext cx="3386138" cy="1704975"/>
          </a:xfrm>
          <a:prstGeom prst="rect">
            <a:avLst/>
          </a:prstGeom>
          <a:solidFill>
            <a:srgbClr val="CCECFF">
              <a:alpha val="25882"/>
            </a:srgbClr>
          </a:solidFill>
          <a:ln w="9525" algn="ctr">
            <a:solidFill>
              <a:srgbClr val="0000FF"/>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11" name="Rectangle 10"/>
          <p:cNvSpPr>
            <a:spLocks noChangeArrowheads="1"/>
          </p:cNvSpPr>
          <p:nvPr/>
        </p:nvSpPr>
        <p:spPr bwMode="auto">
          <a:xfrm>
            <a:off x="4745038" y="4367213"/>
            <a:ext cx="2854325" cy="1074737"/>
          </a:xfrm>
          <a:prstGeom prst="rect">
            <a:avLst/>
          </a:prstGeom>
          <a:solidFill>
            <a:srgbClr val="CCECFF">
              <a:alpha val="25882"/>
            </a:srgbClr>
          </a:solidFill>
          <a:ln w="9525" algn="ctr">
            <a:solidFill>
              <a:srgbClr val="0000FF"/>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Tree>
    <p:extLst>
      <p:ext uri="{BB962C8B-B14F-4D97-AF65-F5344CB8AC3E}">
        <p14:creationId xmlns:p14="http://schemas.microsoft.com/office/powerpoint/2010/main" val="102307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heckerboard(across)">
                                      <p:cBhvr>
                                        <p:cTn id="14" dur="500"/>
                                        <p:tgtEl>
                                          <p:spTgt spid="8"/>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par>
                          <p:cTn id="18" fill="hold">
                            <p:stCondLst>
                              <p:cond delay="1000"/>
                            </p:stCondLst>
                            <p:childTnLst>
                              <p:par>
                                <p:cTn id="19" presetID="5" presetClass="entr" presetSubtype="1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Danh sách không có thứ tự</a:t>
            </a:r>
            <a:endParaRPr lang="en-US" sz="3600">
              <a:latin typeface="Times New Roman" pitchFamily="18" charset="0"/>
              <a:cs typeface="Times New Roman" pitchFamily="18" charset="0"/>
            </a:endParaRPr>
          </a:p>
        </p:txBody>
      </p:sp>
      <p:pic>
        <p:nvPicPr>
          <p:cNvPr id="4" name="Picture 6"/>
          <p:cNvPicPr>
            <a:picLocks noChangeAspect="1" noChangeArrowheads="1"/>
          </p:cNvPicPr>
          <p:nvPr/>
        </p:nvPicPr>
        <p:blipFill>
          <a:blip r:embed="rId2"/>
          <a:srcRect t="19203"/>
          <a:stretch>
            <a:fillRect/>
          </a:stretch>
        </p:blipFill>
        <p:spPr bwMode="auto">
          <a:xfrm>
            <a:off x="935038" y="1154112"/>
            <a:ext cx="4078287" cy="4678363"/>
          </a:xfrm>
          <a:prstGeom prst="rect">
            <a:avLst/>
          </a:prstGeom>
          <a:ln>
            <a:noFill/>
          </a:ln>
          <a:effectLst>
            <a:outerShdw blurRad="292100" dist="139700" dir="2700000" algn="tl" rotWithShape="0">
              <a:srgbClr val="333333">
                <a:alpha val="65000"/>
              </a:srgbClr>
            </a:outerShdw>
          </a:effectLst>
        </p:spPr>
      </p:pic>
      <p:pic>
        <p:nvPicPr>
          <p:cNvPr id="5" name="Picture 7"/>
          <p:cNvPicPr>
            <a:picLocks noChangeAspect="1" noChangeArrowheads="1"/>
          </p:cNvPicPr>
          <p:nvPr/>
        </p:nvPicPr>
        <p:blipFill>
          <a:blip r:embed="rId3"/>
          <a:srcRect t="14936"/>
          <a:stretch>
            <a:fillRect/>
          </a:stretch>
        </p:blipFill>
        <p:spPr bwMode="auto">
          <a:xfrm>
            <a:off x="5341938" y="1066800"/>
            <a:ext cx="2444750" cy="4927600"/>
          </a:xfrm>
          <a:prstGeom prst="rect">
            <a:avLst/>
          </a:prstGeom>
          <a:ln>
            <a:noFill/>
          </a:ln>
          <a:effectLst>
            <a:outerShdw blurRad="292100" dist="139700" dir="2700000" algn="tl" rotWithShape="0">
              <a:srgbClr val="333333">
                <a:alpha val="65000"/>
              </a:srgbClr>
            </a:outerShdw>
          </a:effectLst>
        </p:spPr>
      </p:pic>
      <p:sp>
        <p:nvSpPr>
          <p:cNvPr id="6" name="Oval 5"/>
          <p:cNvSpPr>
            <a:spLocks noChangeArrowheads="1"/>
          </p:cNvSpPr>
          <p:nvPr/>
        </p:nvSpPr>
        <p:spPr bwMode="auto">
          <a:xfrm>
            <a:off x="1570038" y="2057400"/>
            <a:ext cx="1098550" cy="296863"/>
          </a:xfrm>
          <a:prstGeom prst="ellipse">
            <a:avLst/>
          </a:prstGeom>
          <a:noFill/>
          <a:ln w="28575" algn="ctr">
            <a:solidFill>
              <a:srgbClr val="0099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7" name="Oval 6"/>
          <p:cNvSpPr>
            <a:spLocks noChangeArrowheads="1"/>
          </p:cNvSpPr>
          <p:nvPr/>
        </p:nvSpPr>
        <p:spPr bwMode="auto">
          <a:xfrm>
            <a:off x="1593850" y="2984500"/>
            <a:ext cx="1100138" cy="296863"/>
          </a:xfrm>
          <a:prstGeom prst="ellipse">
            <a:avLst/>
          </a:prstGeom>
          <a:noFill/>
          <a:ln w="28575" algn="ctr">
            <a:solidFill>
              <a:srgbClr val="0099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
        <p:nvSpPr>
          <p:cNvPr id="8" name="Oval 7"/>
          <p:cNvSpPr>
            <a:spLocks noChangeArrowheads="1"/>
          </p:cNvSpPr>
          <p:nvPr/>
        </p:nvSpPr>
        <p:spPr bwMode="auto">
          <a:xfrm>
            <a:off x="1593850" y="3924300"/>
            <a:ext cx="1100138" cy="295275"/>
          </a:xfrm>
          <a:prstGeom prst="ellipse">
            <a:avLst/>
          </a:prstGeom>
          <a:noFill/>
          <a:ln w="28575" algn="ctr">
            <a:solidFill>
              <a:srgbClr val="009900"/>
            </a:solidFill>
            <a:round/>
            <a:headEnd/>
            <a:tailEnd/>
          </a:ln>
        </p:spPr>
        <p:txBody>
          <a:bodyPr wrap="none" lIns="91424" tIns="45712" rIns="91424" bIns="45712" anchor="ctr"/>
          <a:lstStyle/>
          <a:p>
            <a:pPr marL="457200" indent="-227013" algn="ctr">
              <a:lnSpc>
                <a:spcPct val="80000"/>
              </a:lnSpc>
              <a:spcBef>
                <a:spcPct val="25000"/>
              </a:spcBef>
              <a:spcAft>
                <a:spcPct val="15000"/>
              </a:spcAft>
              <a:buClr>
                <a:srgbClr val="6CA6B8"/>
              </a:buClr>
              <a:buFont typeface="Arial" charset="0"/>
              <a:buChar char="–"/>
            </a:pPr>
            <a:endParaRPr lang="en-US"/>
          </a:p>
        </p:txBody>
      </p:sp>
    </p:spTree>
    <p:extLst>
      <p:ext uri="{BB962C8B-B14F-4D97-AF65-F5344CB8AC3E}">
        <p14:creationId xmlns:p14="http://schemas.microsoft.com/office/powerpoint/2010/main" val="200652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4"/>
          <p:cNvSpPr>
            <a:spLocks noGrp="1"/>
          </p:cNvSpPr>
          <p:nvPr>
            <p:ph type="sldNum" sz="quarter" idx="11"/>
          </p:nvPr>
        </p:nvSpPr>
        <p:spPr>
          <a:noFill/>
        </p:spPr>
        <p:txBody>
          <a:bodyPr/>
          <a:lstStyle/>
          <a:p>
            <a:fld id="{62B2BFD0-5D46-4533-AEA9-5E7FAB7595EA}" type="slidenum">
              <a:rPr lang="en-US" smtClean="0"/>
              <a:pPr/>
              <a:t>62</a:t>
            </a:fld>
            <a:endParaRPr lang="en-US" smtClean="0"/>
          </a:p>
        </p:txBody>
      </p:sp>
      <p:sp>
        <p:nvSpPr>
          <p:cNvPr id="436226" name="Rectangle 2"/>
          <p:cNvSpPr>
            <a:spLocks noGrp="1" noChangeArrowheads="1"/>
          </p:cNvSpPr>
          <p:nvPr>
            <p:ph type="title"/>
          </p:nvPr>
        </p:nvSpPr>
        <p:spPr>
          <a:xfrm>
            <a:off x="457200" y="122238"/>
            <a:ext cx="8229600" cy="563562"/>
          </a:xfrm>
        </p:spPr>
        <p:txBody>
          <a:bodyPr/>
          <a:lstStyle/>
          <a:p>
            <a:pPr eaLnBrk="1" hangingPunct="1">
              <a:defRPr/>
            </a:pPr>
            <a:r>
              <a:rPr lang="en-US" sz="3600" smtClean="0">
                <a:latin typeface="Times New Roman" pitchFamily="18" charset="0"/>
                <a:cs typeface="Times New Roman" pitchFamily="18" charset="0"/>
              </a:rPr>
              <a:t>Tag tạo danh sách</a:t>
            </a:r>
          </a:p>
        </p:txBody>
      </p:sp>
      <p:sp>
        <p:nvSpPr>
          <p:cNvPr id="47109" name="Rectangle 3"/>
          <p:cNvSpPr>
            <a:spLocks noGrp="1" noChangeArrowheads="1"/>
          </p:cNvSpPr>
          <p:nvPr>
            <p:ph type="body" idx="1"/>
          </p:nvPr>
        </p:nvSpPr>
        <p:spPr>
          <a:xfrm>
            <a:off x="304800" y="1000125"/>
            <a:ext cx="8229600" cy="5248275"/>
          </a:xfrm>
        </p:spPr>
        <p:txBody>
          <a:bodyPr/>
          <a:lstStyle/>
          <a:p>
            <a:pPr eaLnBrk="1" hangingPunct="1"/>
            <a:r>
              <a:rPr lang="en-US" b="0" smtClean="0">
                <a:latin typeface="Times New Roman" pitchFamily="18" charset="0"/>
                <a:cs typeface="Times New Roman" pitchFamily="18" charset="0"/>
              </a:rPr>
              <a:t> Có thể tạo các danh sách lồng với nhau:</a:t>
            </a:r>
          </a:p>
          <a:p>
            <a:pPr eaLnBrk="1" hangingPunct="1"/>
            <a:endParaRPr lang="en-US" b="0" smtClean="0">
              <a:latin typeface="Times New Roman" pitchFamily="18" charset="0"/>
              <a:cs typeface="Times New Roman" pitchFamily="18" charset="0"/>
            </a:endParaRPr>
          </a:p>
        </p:txBody>
      </p:sp>
      <p:sp>
        <p:nvSpPr>
          <p:cNvPr id="47110" name="Text Box 5"/>
          <p:cNvSpPr txBox="1">
            <a:spLocks noChangeArrowheads="1"/>
          </p:cNvSpPr>
          <p:nvPr/>
        </p:nvSpPr>
        <p:spPr bwMode="auto">
          <a:xfrm>
            <a:off x="457200" y="1534954"/>
            <a:ext cx="4953000" cy="5170646"/>
          </a:xfrm>
          <a:prstGeom prst="rect">
            <a:avLst/>
          </a:prstGeom>
          <a:noFill/>
          <a:ln w="9525">
            <a:noFill/>
            <a:miter lim="800000"/>
            <a:headEnd/>
            <a:tailEnd/>
          </a:ln>
        </p:spPr>
        <p:txBody>
          <a:bodyPr>
            <a:spAutoFit/>
          </a:bodyPr>
          <a:lstStyle/>
          <a:p>
            <a:r>
              <a:rPr lang="en-US" sz="1500">
                <a:latin typeface="Times New Roman" pitchFamily="18" charset="0"/>
                <a:cs typeface="Times New Roman" pitchFamily="18" charset="0"/>
              </a:rPr>
              <a:t>&lt;body&gt;</a:t>
            </a:r>
          </a:p>
          <a:p>
            <a:r>
              <a:rPr lang="en-US" sz="1500">
                <a:latin typeface="Times New Roman" pitchFamily="18" charset="0"/>
                <a:cs typeface="Times New Roman" pitchFamily="18" charset="0"/>
              </a:rPr>
              <a:t> &lt;h3 style=”color:#990000”&gt; Thực đơn &lt;/h3&gt;</a:t>
            </a:r>
          </a:p>
          <a:p>
            <a:r>
              <a:rPr lang="en-US" sz="1500">
                <a:latin typeface="Times New Roman" pitchFamily="18" charset="0"/>
                <a:cs typeface="Times New Roman" pitchFamily="18" charset="0"/>
              </a:rPr>
              <a:t>&lt;ul </a:t>
            </a:r>
            <a:r>
              <a:rPr lang="en-US" sz="1500" smtClean="0">
                <a:latin typeface="Times New Roman" pitchFamily="18" charset="0"/>
                <a:cs typeface="Times New Roman" pitchFamily="18" charset="0"/>
              </a:rPr>
              <a:t>&gt;</a:t>
            </a:r>
            <a:endParaRPr lang="en-US" sz="1500">
              <a:latin typeface="Times New Roman" pitchFamily="18" charset="0"/>
              <a:cs typeface="Times New Roman" pitchFamily="18" charset="0"/>
            </a:endParaRPr>
          </a:p>
          <a:p>
            <a:r>
              <a:rPr lang="en-US" sz="1500">
                <a:latin typeface="Times New Roman" pitchFamily="18" charset="0"/>
                <a:cs typeface="Times New Roman" pitchFamily="18" charset="0"/>
              </a:rPr>
              <a:t>	    &lt;li&gt;Buổi sáng&lt;/li&gt;</a:t>
            </a:r>
          </a:p>
          <a:p>
            <a:r>
              <a:rPr lang="en-US" sz="1500">
                <a:latin typeface="Times New Roman" pitchFamily="18" charset="0"/>
                <a:cs typeface="Times New Roman" pitchFamily="18" charset="0"/>
              </a:rPr>
              <a:t>	     &lt;ol&gt;</a:t>
            </a:r>
          </a:p>
          <a:p>
            <a:r>
              <a:rPr lang="en-US" sz="1500">
                <a:latin typeface="Times New Roman" pitchFamily="18" charset="0"/>
                <a:cs typeface="Times New Roman" pitchFamily="18" charset="0"/>
              </a:rPr>
              <a:t>		&lt;li&gt; bánh canh cua&lt;/li&gt;</a:t>
            </a:r>
          </a:p>
          <a:p>
            <a:r>
              <a:rPr lang="en-US" sz="1500">
                <a:latin typeface="Times New Roman" pitchFamily="18" charset="0"/>
                <a:cs typeface="Times New Roman" pitchFamily="18" charset="0"/>
              </a:rPr>
              <a:t>		&lt;li&gt; bún bò huế &lt;/li&gt;</a:t>
            </a:r>
          </a:p>
          <a:p>
            <a:r>
              <a:rPr lang="en-US" sz="1500">
                <a:latin typeface="Times New Roman" pitchFamily="18" charset="0"/>
                <a:cs typeface="Times New Roman" pitchFamily="18" charset="0"/>
              </a:rPr>
              <a:t>		&lt;li&gt; hủ tiếu nam vang&lt;/li&gt;</a:t>
            </a:r>
          </a:p>
          <a:p>
            <a:r>
              <a:rPr lang="en-US" sz="1500">
                <a:latin typeface="Times New Roman" pitchFamily="18" charset="0"/>
                <a:cs typeface="Times New Roman" pitchFamily="18" charset="0"/>
              </a:rPr>
              <a:t>	    &lt;/ol&gt;</a:t>
            </a:r>
          </a:p>
          <a:p>
            <a:r>
              <a:rPr lang="en-US" sz="1500">
                <a:latin typeface="Times New Roman" pitchFamily="18" charset="0"/>
                <a:cs typeface="Times New Roman" pitchFamily="18" charset="0"/>
              </a:rPr>
              <a:t>	    &lt;li&gt;Buổi trưa&lt;/li&gt;</a:t>
            </a:r>
          </a:p>
          <a:p>
            <a:r>
              <a:rPr lang="en-US" sz="1500">
                <a:latin typeface="Times New Roman" pitchFamily="18" charset="0"/>
                <a:cs typeface="Times New Roman" pitchFamily="18" charset="0"/>
              </a:rPr>
              <a:t>	     &lt;ol&gt;</a:t>
            </a:r>
          </a:p>
          <a:p>
            <a:r>
              <a:rPr lang="en-US" sz="1500">
                <a:latin typeface="Times New Roman" pitchFamily="18" charset="0"/>
                <a:cs typeface="Times New Roman" pitchFamily="18" charset="0"/>
              </a:rPr>
              <a:t>		&lt;li&gt; cá lóc kho&lt;/li&gt;</a:t>
            </a:r>
          </a:p>
          <a:p>
            <a:r>
              <a:rPr lang="en-US" sz="1500">
                <a:latin typeface="Times New Roman" pitchFamily="18" charset="0"/>
                <a:cs typeface="Times New Roman" pitchFamily="18" charset="0"/>
              </a:rPr>
              <a:t>		&lt;li&gt; thịt kho trứng &lt;/li&gt;</a:t>
            </a:r>
          </a:p>
          <a:p>
            <a:r>
              <a:rPr lang="en-US" sz="1500">
                <a:latin typeface="Times New Roman" pitchFamily="18" charset="0"/>
                <a:cs typeface="Times New Roman" pitchFamily="18" charset="0"/>
              </a:rPr>
              <a:t>		&lt;li&gt; mực xào sa tế&lt;/li&gt;</a:t>
            </a:r>
          </a:p>
          <a:p>
            <a:r>
              <a:rPr lang="en-US" sz="1500">
                <a:latin typeface="Times New Roman" pitchFamily="18" charset="0"/>
                <a:cs typeface="Times New Roman" pitchFamily="18" charset="0"/>
              </a:rPr>
              <a:t>	    &lt;/ol&gt;</a:t>
            </a:r>
          </a:p>
          <a:p>
            <a:r>
              <a:rPr lang="en-US" sz="1500">
                <a:latin typeface="Times New Roman" pitchFamily="18" charset="0"/>
                <a:cs typeface="Times New Roman" pitchFamily="18" charset="0"/>
              </a:rPr>
              <a:t>    	     &lt;li&gt;Buổi tối&lt;/li&gt;</a:t>
            </a:r>
          </a:p>
          <a:p>
            <a:r>
              <a:rPr lang="en-US" sz="1500">
                <a:latin typeface="Times New Roman" pitchFamily="18" charset="0"/>
                <a:cs typeface="Times New Roman" pitchFamily="18" charset="0"/>
              </a:rPr>
              <a:t>	     &lt;ol&gt;</a:t>
            </a:r>
          </a:p>
          <a:p>
            <a:r>
              <a:rPr lang="en-US" sz="1500">
                <a:latin typeface="Times New Roman" pitchFamily="18" charset="0"/>
                <a:cs typeface="Times New Roman" pitchFamily="18" charset="0"/>
              </a:rPr>
              <a:t>		&lt;li&gt; mì gói&lt;/li&gt;</a:t>
            </a:r>
          </a:p>
          <a:p>
            <a:r>
              <a:rPr lang="en-US" sz="1500">
                <a:latin typeface="Times New Roman" pitchFamily="18" charset="0"/>
                <a:cs typeface="Times New Roman" pitchFamily="18" charset="0"/>
              </a:rPr>
              <a:t>		&lt;li&gt; bánh ướt &lt;/li&gt;</a:t>
            </a:r>
          </a:p>
          <a:p>
            <a:r>
              <a:rPr lang="en-US" sz="1500">
                <a:latin typeface="Times New Roman" pitchFamily="18" charset="0"/>
                <a:cs typeface="Times New Roman" pitchFamily="18" charset="0"/>
              </a:rPr>
              <a:t>	    &lt;/ol&gt;</a:t>
            </a:r>
          </a:p>
          <a:p>
            <a:r>
              <a:rPr lang="en-US" sz="1500">
                <a:latin typeface="Times New Roman" pitchFamily="18" charset="0"/>
                <a:cs typeface="Times New Roman" pitchFamily="18" charset="0"/>
              </a:rPr>
              <a:t>&lt;/ul&gt;</a:t>
            </a:r>
          </a:p>
          <a:p>
            <a:r>
              <a:rPr lang="en-US" sz="1500">
                <a:latin typeface="Times New Roman" pitchFamily="18" charset="0"/>
                <a:cs typeface="Times New Roman" pitchFamily="18" charset="0"/>
              </a:rPr>
              <a:t>&lt;/body&gt;</a:t>
            </a:r>
          </a:p>
        </p:txBody>
      </p:sp>
      <p:pic>
        <p:nvPicPr>
          <p:cNvPr id="47111" name="Picture 6"/>
          <p:cNvPicPr>
            <a:picLocks noChangeAspect="1" noChangeArrowheads="1"/>
          </p:cNvPicPr>
          <p:nvPr/>
        </p:nvPicPr>
        <p:blipFill>
          <a:blip r:embed="rId2"/>
          <a:srcRect/>
          <a:stretch>
            <a:fillRect/>
          </a:stretch>
        </p:blipFill>
        <p:spPr bwMode="auto">
          <a:xfrm>
            <a:off x="4876800" y="1676400"/>
            <a:ext cx="3902075" cy="4419600"/>
          </a:xfrm>
          <a:prstGeom prst="rect">
            <a:avLst/>
          </a:prstGeom>
          <a:noFill/>
          <a:ln w="9525">
            <a:noFill/>
            <a:miter lim="800000"/>
            <a:headEnd/>
            <a:tailEnd/>
          </a:ln>
        </p:spPr>
      </p:pic>
    </p:spTree>
    <p:extLst>
      <p:ext uri="{BB962C8B-B14F-4D97-AF65-F5344CB8AC3E}">
        <p14:creationId xmlns:p14="http://schemas.microsoft.com/office/powerpoint/2010/main" val="3047729449"/>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Danh sách tự định nghĩa</a:t>
            </a:r>
            <a:endParaRPr lang="en-US" sz="3600">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t="26165"/>
          <a:stretch>
            <a:fillRect/>
          </a:stretch>
        </p:blipFill>
        <p:spPr bwMode="auto">
          <a:xfrm>
            <a:off x="341313" y="1295400"/>
            <a:ext cx="4872037" cy="3881438"/>
          </a:xfrm>
          <a:prstGeom prst="rect">
            <a:avLst/>
          </a:prstGeom>
          <a:ln>
            <a:noFill/>
          </a:ln>
          <a:effectLst>
            <a:outerShdw blurRad="292100" dist="139700" dir="2700000" algn="tl" rotWithShape="0">
              <a:srgbClr val="333333">
                <a:alpha val="65000"/>
              </a:srgbClr>
            </a:outerShdw>
          </a:effectLst>
        </p:spPr>
      </p:pic>
      <p:pic>
        <p:nvPicPr>
          <p:cNvPr id="5" name="Picture 5"/>
          <p:cNvPicPr>
            <a:picLocks noChangeAspect="1" noChangeArrowheads="1"/>
          </p:cNvPicPr>
          <p:nvPr/>
        </p:nvPicPr>
        <p:blipFill>
          <a:blip r:embed="rId3"/>
          <a:srcRect t="23970"/>
          <a:stretch>
            <a:fillRect/>
          </a:stretch>
        </p:blipFill>
        <p:spPr bwMode="auto">
          <a:xfrm>
            <a:off x="4537075" y="2057400"/>
            <a:ext cx="3997325" cy="3533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352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Sử dụng màu sắc</a:t>
            </a:r>
          </a:p>
        </p:txBody>
      </p:sp>
      <p:pic>
        <p:nvPicPr>
          <p:cNvPr id="54277" name="Picture 3"/>
          <p:cNvPicPr>
            <a:picLocks noGrp="1" noChangeAspect="1" noChangeArrowheads="1"/>
          </p:cNvPicPr>
          <p:nvPr>
            <p:ph type="body" idx="1"/>
          </p:nvPr>
        </p:nvPicPr>
        <p:blipFill>
          <a:blip r:embed="rId2"/>
          <a:srcRect/>
          <a:stretch>
            <a:fillRect/>
          </a:stretch>
        </p:blipFill>
        <p:spPr>
          <a:xfrm>
            <a:off x="685800" y="1143000"/>
            <a:ext cx="6172200" cy="3962400"/>
          </a:xfrm>
        </p:spPr>
      </p:pic>
    </p:spTree>
    <p:extLst>
      <p:ext uri="{BB962C8B-B14F-4D97-AF65-F5344CB8AC3E}">
        <p14:creationId xmlns:p14="http://schemas.microsoft.com/office/powerpoint/2010/main" val="2972714147"/>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Sử dụng màu sắc</a:t>
            </a:r>
          </a:p>
        </p:txBody>
      </p:sp>
      <p:graphicFrame>
        <p:nvGraphicFramePr>
          <p:cNvPr id="7" name="Table 6"/>
          <p:cNvGraphicFramePr>
            <a:graphicFrameLocks noGrp="1"/>
          </p:cNvGraphicFramePr>
          <p:nvPr/>
        </p:nvGraphicFramePr>
        <p:xfrm>
          <a:off x="1143000" y="990600"/>
          <a:ext cx="7010399" cy="5365569"/>
        </p:xfrm>
        <a:graphic>
          <a:graphicData uri="http://schemas.openxmlformats.org/drawingml/2006/table">
            <a:tbl>
              <a:tblPr/>
              <a:tblGrid>
                <a:gridCol w="2616720"/>
                <a:gridCol w="1809162"/>
                <a:gridCol w="2584517"/>
              </a:tblGrid>
              <a:tr h="427809">
                <a:tc>
                  <a:txBody>
                    <a:bodyPr/>
                    <a:lstStyle/>
                    <a:p>
                      <a:pPr algn="ctr">
                        <a:spcAft>
                          <a:spcPts val="0"/>
                        </a:spcAft>
                      </a:pPr>
                      <a:r>
                        <a:rPr lang="en-US" sz="2400" b="1">
                          <a:solidFill>
                            <a:srgbClr val="FFFFFF"/>
                          </a:solidFill>
                          <a:latin typeface="Times New Roman"/>
                          <a:ea typeface="Calibri"/>
                          <a:cs typeface="Times New Roman"/>
                        </a:rPr>
                        <a:t>Màu sắc</a:t>
                      </a:r>
                      <a:endParaRPr lang="en-US" sz="2000">
                        <a:latin typeface="Times New Roman"/>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n-US" sz="2400" b="1">
                          <a:solidFill>
                            <a:srgbClr val="FFFFFF"/>
                          </a:solidFill>
                          <a:latin typeface="Times New Roman"/>
                          <a:ea typeface="Calibri"/>
                          <a:cs typeface="Times New Roman"/>
                        </a:rPr>
                        <a:t>Giá trị</a:t>
                      </a:r>
                      <a:endParaRPr lang="en-US" sz="2000">
                        <a:latin typeface="Times New Roman"/>
                        <a:ea typeface="Calibri"/>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0"/>
                        </a:spcAft>
                      </a:pPr>
                      <a:r>
                        <a:rPr lang="en-US" sz="2400" b="1">
                          <a:solidFill>
                            <a:srgbClr val="FFFFFF"/>
                          </a:solidFill>
                          <a:latin typeface="Times New Roman"/>
                          <a:ea typeface="Calibri"/>
                          <a:cs typeface="Times New Roman"/>
                        </a:rPr>
                        <a:t>Tên tiếng Anh</a:t>
                      </a:r>
                      <a:endParaRPr lang="en-US" sz="2000">
                        <a:latin typeface="Times New Roman"/>
                        <a:ea typeface="Calibri"/>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r>
              <a:tr h="4601390">
                <a:tc>
                  <a:txBody>
                    <a:bodyPr/>
                    <a:lstStyle/>
                    <a:p>
                      <a:pPr>
                        <a:spcAft>
                          <a:spcPts val="0"/>
                        </a:spcAft>
                      </a:pPr>
                      <a:r>
                        <a:rPr lang="fr-FR" sz="1800" b="1">
                          <a:latin typeface="Times New Roman"/>
                          <a:ea typeface="Calibri"/>
                          <a:cs typeface="Times New Roman"/>
                        </a:rPr>
                        <a:t>đỏ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đỏ sẫm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Xanh lá cây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Xanh nhạt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Xanh nước biển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Vàng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Vàng nhạt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Trắng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Đen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Xám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Nâu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Tím </a:t>
                      </a:r>
                      <a:endParaRPr lang="en-US" sz="1800">
                        <a:latin typeface="Times New Roman"/>
                        <a:ea typeface="Calibri"/>
                        <a:cs typeface="Times New Roman"/>
                      </a:endParaRPr>
                    </a:p>
                    <a:p>
                      <a:pPr>
                        <a:spcAft>
                          <a:spcPts val="0"/>
                        </a:spcAft>
                      </a:pPr>
                      <a:r>
                        <a:rPr lang="fr-FR" sz="1800" b="1">
                          <a:latin typeface="Times New Roman"/>
                          <a:ea typeface="Calibri"/>
                          <a:cs typeface="Times New Roman"/>
                        </a:rPr>
                        <a:t>Tím nhạt </a:t>
                      </a:r>
                      <a:endParaRPr lang="en-US" sz="1800">
                        <a:latin typeface="Times New Roman"/>
                        <a:ea typeface="Calibri"/>
                        <a:cs typeface="Times New Roman"/>
                      </a:endParaRPr>
                    </a:p>
                    <a:p>
                      <a:pPr>
                        <a:spcAft>
                          <a:spcPts val="0"/>
                        </a:spcAft>
                      </a:pPr>
                      <a:r>
                        <a:rPr lang="en-US" sz="1800" b="1">
                          <a:latin typeface="Times New Roman"/>
                          <a:ea typeface="Calibri"/>
                          <a:cs typeface="Times New Roman"/>
                        </a:rPr>
                        <a:t>Hồng</a:t>
                      </a:r>
                      <a:endParaRPr lang="en-US" sz="1800">
                        <a:latin typeface="Times New Roman"/>
                        <a:ea typeface="Calibri"/>
                        <a:cs typeface="Times New Roman"/>
                      </a:endParaRPr>
                    </a:p>
                    <a:p>
                      <a:pPr>
                        <a:spcAft>
                          <a:spcPts val="0"/>
                        </a:spcAft>
                      </a:pPr>
                      <a:r>
                        <a:rPr lang="en-US" sz="1800" b="1">
                          <a:latin typeface="Times New Roman"/>
                          <a:ea typeface="Calibri"/>
                          <a:cs typeface="Times New Roman"/>
                        </a:rPr>
                        <a:t>Da cam</a:t>
                      </a:r>
                      <a:endParaRPr lang="en-US" sz="1800">
                        <a:latin typeface="Times New Roman"/>
                        <a:ea typeface="Calibri"/>
                        <a:cs typeface="Times New Roman"/>
                      </a:endParaRPr>
                    </a:p>
                    <a:p>
                      <a:pPr>
                        <a:spcAft>
                          <a:spcPts val="0"/>
                        </a:spcAft>
                      </a:pPr>
                      <a:r>
                        <a:rPr lang="en-US" sz="1800" b="1">
                          <a:latin typeface="Times New Roman"/>
                          <a:ea typeface="Calibri"/>
                          <a:cs typeface="Times New Roman"/>
                        </a:rPr>
                        <a:t>Màu đồng phục hải quân </a:t>
                      </a:r>
                      <a:endParaRPr lang="en-US"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Calibri"/>
                          <a:cs typeface="Times New Roman"/>
                        </a:rPr>
                        <a:t>#FF0000</a:t>
                      </a:r>
                    </a:p>
                    <a:p>
                      <a:pPr>
                        <a:spcAft>
                          <a:spcPts val="0"/>
                        </a:spcAft>
                      </a:pPr>
                      <a:r>
                        <a:rPr lang="en-US" sz="1800">
                          <a:latin typeface="Times New Roman"/>
                          <a:ea typeface="Calibri"/>
                          <a:cs typeface="Times New Roman"/>
                        </a:rPr>
                        <a:t>#8B0000</a:t>
                      </a:r>
                    </a:p>
                    <a:p>
                      <a:pPr>
                        <a:spcAft>
                          <a:spcPts val="0"/>
                        </a:spcAft>
                      </a:pPr>
                      <a:r>
                        <a:rPr lang="en-US" sz="1800">
                          <a:latin typeface="Times New Roman"/>
                          <a:ea typeface="Calibri"/>
                          <a:cs typeface="Times New Roman"/>
                        </a:rPr>
                        <a:t>#00FF00</a:t>
                      </a:r>
                    </a:p>
                    <a:p>
                      <a:pPr>
                        <a:spcAft>
                          <a:spcPts val="0"/>
                        </a:spcAft>
                      </a:pPr>
                      <a:r>
                        <a:rPr lang="en-US" sz="1800">
                          <a:latin typeface="Times New Roman"/>
                          <a:ea typeface="Calibri"/>
                          <a:cs typeface="Times New Roman"/>
                        </a:rPr>
                        <a:t>#90EE90</a:t>
                      </a:r>
                    </a:p>
                    <a:p>
                      <a:pPr>
                        <a:spcAft>
                          <a:spcPts val="0"/>
                        </a:spcAft>
                      </a:pPr>
                      <a:r>
                        <a:rPr lang="en-US" sz="1800">
                          <a:latin typeface="Times New Roman"/>
                          <a:ea typeface="Calibri"/>
                          <a:cs typeface="Times New Roman"/>
                        </a:rPr>
                        <a:t>#0000FF</a:t>
                      </a:r>
                    </a:p>
                    <a:p>
                      <a:pPr>
                        <a:spcAft>
                          <a:spcPts val="0"/>
                        </a:spcAft>
                      </a:pPr>
                      <a:r>
                        <a:rPr lang="en-US" sz="1800">
                          <a:latin typeface="Times New Roman"/>
                          <a:ea typeface="Calibri"/>
                          <a:cs typeface="Times New Roman"/>
                        </a:rPr>
                        <a:t>#FFFF00</a:t>
                      </a:r>
                    </a:p>
                    <a:p>
                      <a:pPr>
                        <a:spcAft>
                          <a:spcPts val="0"/>
                        </a:spcAft>
                      </a:pPr>
                      <a:r>
                        <a:rPr lang="en-US" sz="1800">
                          <a:latin typeface="Times New Roman"/>
                          <a:ea typeface="Calibri"/>
                          <a:cs typeface="Times New Roman"/>
                        </a:rPr>
                        <a:t>#FFFFE0</a:t>
                      </a:r>
                    </a:p>
                    <a:p>
                      <a:pPr>
                        <a:spcAft>
                          <a:spcPts val="0"/>
                        </a:spcAft>
                      </a:pPr>
                      <a:r>
                        <a:rPr lang="en-US" sz="1800">
                          <a:latin typeface="Times New Roman"/>
                          <a:ea typeface="Calibri"/>
                          <a:cs typeface="Times New Roman"/>
                        </a:rPr>
                        <a:t>#FFFFFF</a:t>
                      </a:r>
                    </a:p>
                    <a:p>
                      <a:pPr>
                        <a:spcAft>
                          <a:spcPts val="0"/>
                        </a:spcAft>
                      </a:pPr>
                      <a:r>
                        <a:rPr lang="en-US" sz="1800">
                          <a:latin typeface="Times New Roman"/>
                          <a:ea typeface="Calibri"/>
                          <a:cs typeface="Times New Roman"/>
                        </a:rPr>
                        <a:t>#000000</a:t>
                      </a:r>
                    </a:p>
                    <a:p>
                      <a:pPr>
                        <a:spcAft>
                          <a:spcPts val="0"/>
                        </a:spcAft>
                      </a:pPr>
                      <a:r>
                        <a:rPr lang="en-US" sz="1800">
                          <a:latin typeface="Times New Roman"/>
                          <a:ea typeface="Calibri"/>
                          <a:cs typeface="Times New Roman"/>
                        </a:rPr>
                        <a:t>#808080</a:t>
                      </a:r>
                    </a:p>
                    <a:p>
                      <a:pPr>
                        <a:spcAft>
                          <a:spcPts val="0"/>
                        </a:spcAft>
                      </a:pPr>
                      <a:r>
                        <a:rPr lang="en-US" sz="1800">
                          <a:latin typeface="Times New Roman"/>
                          <a:ea typeface="Calibri"/>
                          <a:cs typeface="Times New Roman"/>
                        </a:rPr>
                        <a:t>#A52A2A</a:t>
                      </a:r>
                    </a:p>
                    <a:p>
                      <a:pPr>
                        <a:spcAft>
                          <a:spcPts val="0"/>
                        </a:spcAft>
                      </a:pPr>
                      <a:r>
                        <a:rPr lang="en-US" sz="1800">
                          <a:latin typeface="Times New Roman"/>
                          <a:ea typeface="Calibri"/>
                          <a:cs typeface="Times New Roman"/>
                        </a:rPr>
                        <a:t>#FF00FF</a:t>
                      </a:r>
                    </a:p>
                    <a:p>
                      <a:pPr>
                        <a:spcAft>
                          <a:spcPts val="0"/>
                        </a:spcAft>
                      </a:pPr>
                      <a:r>
                        <a:rPr lang="en-US" sz="1800">
                          <a:latin typeface="Times New Roman"/>
                          <a:ea typeface="Calibri"/>
                          <a:cs typeface="Times New Roman"/>
                        </a:rPr>
                        <a:t>#EE82EE</a:t>
                      </a:r>
                    </a:p>
                    <a:p>
                      <a:pPr>
                        <a:spcAft>
                          <a:spcPts val="0"/>
                        </a:spcAft>
                      </a:pPr>
                      <a:r>
                        <a:rPr lang="en-US" sz="1800">
                          <a:latin typeface="Times New Roman"/>
                          <a:ea typeface="Calibri"/>
                          <a:cs typeface="Times New Roman"/>
                        </a:rPr>
                        <a:t>#FFC0CB</a:t>
                      </a:r>
                    </a:p>
                    <a:p>
                      <a:pPr>
                        <a:spcAft>
                          <a:spcPts val="0"/>
                        </a:spcAft>
                      </a:pPr>
                      <a:r>
                        <a:rPr lang="en-US" sz="1800">
                          <a:latin typeface="Times New Roman"/>
                          <a:ea typeface="Calibri"/>
                          <a:cs typeface="Times New Roman"/>
                        </a:rPr>
                        <a:t>#FFA500</a:t>
                      </a:r>
                    </a:p>
                    <a:p>
                      <a:pPr>
                        <a:spcAft>
                          <a:spcPts val="0"/>
                        </a:spcAft>
                      </a:pPr>
                      <a:r>
                        <a:rPr lang="en-US" sz="1800">
                          <a:latin typeface="Times New Roman"/>
                          <a:ea typeface="Calibri"/>
                          <a:cs typeface="Times New Roman"/>
                        </a:rPr>
                        <a:t>#000080</a:t>
                      </a:r>
                    </a:p>
                    <a:p>
                      <a:pPr>
                        <a:spcAft>
                          <a:spcPts val="0"/>
                        </a:spcAft>
                      </a:pPr>
                      <a:r>
                        <a:rPr lang="en-US" sz="1800">
                          <a:latin typeface="Times New Roman"/>
                          <a:ea typeface="Calibri"/>
                          <a:cs typeface="Times New Roman"/>
                        </a:rPr>
                        <a:t>#4169E1</a:t>
                      </a:r>
                    </a:p>
                    <a:p>
                      <a:pPr>
                        <a:spcAft>
                          <a:spcPts val="0"/>
                        </a:spcAft>
                      </a:pPr>
                      <a:r>
                        <a:rPr lang="en-US" sz="1800">
                          <a:latin typeface="Times New Roman"/>
                          <a:ea typeface="Calibri"/>
                          <a:cs typeface="Times New Roman"/>
                        </a:rPr>
                        <a:t>#7FFFD4</a:t>
                      </a:r>
                      <a:r>
                        <a:rPr lang="en-US" sz="1800" b="1">
                          <a:latin typeface="Times New Roman"/>
                          <a:ea typeface="Calibri"/>
                          <a:cs typeface="Times New Roman"/>
                        </a:rPr>
                        <a:t> </a:t>
                      </a:r>
                      <a:endParaRPr lang="en-US" sz="1800">
                        <a:latin typeface="Times New Roman"/>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Calibri"/>
                          <a:cs typeface="Times New Roman"/>
                        </a:rPr>
                        <a:t>RED</a:t>
                      </a:r>
                    </a:p>
                    <a:p>
                      <a:pPr>
                        <a:spcAft>
                          <a:spcPts val="0"/>
                        </a:spcAft>
                      </a:pPr>
                      <a:r>
                        <a:rPr lang="en-US" sz="1800">
                          <a:latin typeface="Times New Roman"/>
                          <a:ea typeface="Calibri"/>
                          <a:cs typeface="Times New Roman"/>
                        </a:rPr>
                        <a:t>DARKRED</a:t>
                      </a:r>
                    </a:p>
                    <a:p>
                      <a:pPr>
                        <a:spcAft>
                          <a:spcPts val="0"/>
                        </a:spcAft>
                      </a:pPr>
                      <a:r>
                        <a:rPr lang="en-US" sz="1800">
                          <a:latin typeface="Times New Roman"/>
                          <a:ea typeface="Calibri"/>
                          <a:cs typeface="Times New Roman"/>
                        </a:rPr>
                        <a:t>GREEN</a:t>
                      </a:r>
                    </a:p>
                    <a:p>
                      <a:pPr>
                        <a:spcAft>
                          <a:spcPts val="0"/>
                        </a:spcAft>
                      </a:pPr>
                      <a:r>
                        <a:rPr lang="en-US" sz="1800">
                          <a:latin typeface="Times New Roman"/>
                          <a:ea typeface="Calibri"/>
                          <a:cs typeface="Times New Roman"/>
                        </a:rPr>
                        <a:t>LIGHTGREEN</a:t>
                      </a:r>
                    </a:p>
                    <a:p>
                      <a:pPr>
                        <a:spcAft>
                          <a:spcPts val="0"/>
                        </a:spcAft>
                      </a:pPr>
                      <a:r>
                        <a:rPr lang="en-US" sz="1800">
                          <a:latin typeface="Times New Roman"/>
                          <a:ea typeface="Calibri"/>
                          <a:cs typeface="Times New Roman"/>
                        </a:rPr>
                        <a:t>BLUE</a:t>
                      </a:r>
                    </a:p>
                    <a:p>
                      <a:pPr>
                        <a:spcAft>
                          <a:spcPts val="0"/>
                        </a:spcAft>
                      </a:pPr>
                      <a:r>
                        <a:rPr lang="en-US" sz="1800">
                          <a:latin typeface="Times New Roman"/>
                          <a:ea typeface="Calibri"/>
                          <a:cs typeface="Times New Roman"/>
                        </a:rPr>
                        <a:t>YELLOW</a:t>
                      </a:r>
                    </a:p>
                    <a:p>
                      <a:pPr>
                        <a:spcAft>
                          <a:spcPts val="0"/>
                        </a:spcAft>
                      </a:pPr>
                      <a:r>
                        <a:rPr lang="en-US" sz="1800">
                          <a:latin typeface="Times New Roman"/>
                          <a:ea typeface="Calibri"/>
                          <a:cs typeface="Times New Roman"/>
                        </a:rPr>
                        <a:t>LIGHTYELLOW</a:t>
                      </a:r>
                    </a:p>
                    <a:p>
                      <a:pPr>
                        <a:spcAft>
                          <a:spcPts val="0"/>
                        </a:spcAft>
                      </a:pPr>
                      <a:r>
                        <a:rPr lang="en-US" sz="1800">
                          <a:latin typeface="Times New Roman"/>
                          <a:ea typeface="Calibri"/>
                          <a:cs typeface="Times New Roman"/>
                        </a:rPr>
                        <a:t>WHITE</a:t>
                      </a:r>
                    </a:p>
                    <a:p>
                      <a:pPr>
                        <a:spcAft>
                          <a:spcPts val="0"/>
                        </a:spcAft>
                      </a:pPr>
                      <a:r>
                        <a:rPr lang="en-US" sz="1800">
                          <a:latin typeface="Times New Roman"/>
                          <a:ea typeface="Calibri"/>
                          <a:cs typeface="Times New Roman"/>
                        </a:rPr>
                        <a:t>BLACK</a:t>
                      </a:r>
                    </a:p>
                    <a:p>
                      <a:pPr>
                        <a:spcAft>
                          <a:spcPts val="0"/>
                        </a:spcAft>
                      </a:pPr>
                      <a:r>
                        <a:rPr lang="en-US" sz="1800">
                          <a:latin typeface="Times New Roman"/>
                          <a:ea typeface="Calibri"/>
                          <a:cs typeface="Times New Roman"/>
                        </a:rPr>
                        <a:t>GRAY</a:t>
                      </a:r>
                    </a:p>
                    <a:p>
                      <a:pPr>
                        <a:spcAft>
                          <a:spcPts val="0"/>
                        </a:spcAft>
                      </a:pPr>
                      <a:r>
                        <a:rPr lang="en-US" sz="1800">
                          <a:latin typeface="Times New Roman"/>
                          <a:ea typeface="Calibri"/>
                          <a:cs typeface="Times New Roman"/>
                        </a:rPr>
                        <a:t>BROWN</a:t>
                      </a:r>
                    </a:p>
                    <a:p>
                      <a:pPr>
                        <a:spcAft>
                          <a:spcPts val="0"/>
                        </a:spcAft>
                      </a:pPr>
                      <a:r>
                        <a:rPr lang="en-US" sz="1800">
                          <a:latin typeface="Times New Roman"/>
                          <a:ea typeface="Calibri"/>
                          <a:cs typeface="Times New Roman"/>
                        </a:rPr>
                        <a:t>MAGENTA</a:t>
                      </a:r>
                    </a:p>
                    <a:p>
                      <a:pPr>
                        <a:spcAft>
                          <a:spcPts val="0"/>
                        </a:spcAft>
                      </a:pPr>
                      <a:r>
                        <a:rPr lang="en-US" sz="1800">
                          <a:latin typeface="Times New Roman"/>
                          <a:ea typeface="Calibri"/>
                          <a:cs typeface="Times New Roman"/>
                        </a:rPr>
                        <a:t>VIOLET</a:t>
                      </a:r>
                    </a:p>
                    <a:p>
                      <a:pPr>
                        <a:spcAft>
                          <a:spcPts val="0"/>
                        </a:spcAft>
                      </a:pPr>
                      <a:r>
                        <a:rPr lang="en-US" sz="1800">
                          <a:latin typeface="Times New Roman"/>
                          <a:ea typeface="Calibri"/>
                          <a:cs typeface="Times New Roman"/>
                        </a:rPr>
                        <a:t>PINK</a:t>
                      </a:r>
                    </a:p>
                    <a:p>
                      <a:pPr>
                        <a:spcAft>
                          <a:spcPts val="0"/>
                        </a:spcAft>
                      </a:pPr>
                      <a:r>
                        <a:rPr lang="en-US" sz="1800">
                          <a:latin typeface="Times New Roman"/>
                          <a:ea typeface="Calibri"/>
                          <a:cs typeface="Times New Roman"/>
                        </a:rPr>
                        <a:t>ORANGE</a:t>
                      </a:r>
                    </a:p>
                    <a:p>
                      <a:pPr>
                        <a:spcAft>
                          <a:spcPts val="0"/>
                        </a:spcAft>
                      </a:pPr>
                      <a:r>
                        <a:rPr lang="en-US" sz="1800">
                          <a:latin typeface="Times New Roman"/>
                          <a:ea typeface="Calibri"/>
                          <a:cs typeface="Times New Roman"/>
                        </a:rPr>
                        <a:t>NAVY</a:t>
                      </a:r>
                    </a:p>
                    <a:p>
                      <a:pPr>
                        <a:spcAft>
                          <a:spcPts val="0"/>
                        </a:spcAft>
                      </a:pPr>
                      <a:r>
                        <a:rPr lang="en-US" sz="1800">
                          <a:latin typeface="Times New Roman"/>
                          <a:ea typeface="Calibri"/>
                          <a:cs typeface="Times New Roman"/>
                        </a:rPr>
                        <a:t>ROYALBLUE</a:t>
                      </a:r>
                    </a:p>
                    <a:p>
                      <a:pPr>
                        <a:spcAft>
                          <a:spcPts val="0"/>
                        </a:spcAft>
                      </a:pPr>
                      <a:r>
                        <a:rPr lang="en-US" sz="1800">
                          <a:latin typeface="Times New Roman"/>
                          <a:ea typeface="Calibri"/>
                          <a:cs typeface="Times New Roman"/>
                        </a:rPr>
                        <a:t>AQUAMARINE</a:t>
                      </a:r>
                      <a:r>
                        <a:rPr lang="en-US" sz="1800" b="1">
                          <a:latin typeface="Times New Roman"/>
                          <a:ea typeface="Calibri"/>
                          <a:cs typeface="Times New Roman"/>
                        </a:rPr>
                        <a:t> </a:t>
                      </a:r>
                      <a:endParaRPr lang="en-US" sz="1800">
                        <a:latin typeface="Times New Roman"/>
                        <a:ea typeface="Calibri"/>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33256848"/>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Sử dụng màu sắc</a:t>
            </a:r>
          </a:p>
        </p:txBody>
      </p:sp>
      <p:graphicFrame>
        <p:nvGraphicFramePr>
          <p:cNvPr id="2050" name="Object 4"/>
          <p:cNvGraphicFramePr>
            <a:graphicFrameLocks noGrp="1" noChangeAspect="1"/>
          </p:cNvGraphicFramePr>
          <p:nvPr>
            <p:ph idx="1"/>
            <p:extLst>
              <p:ext uri="{D42A27DB-BD31-4B8C-83A1-F6EECF244321}">
                <p14:modId xmlns:p14="http://schemas.microsoft.com/office/powerpoint/2010/main" val="1008118913"/>
              </p:ext>
            </p:extLst>
          </p:nvPr>
        </p:nvGraphicFramePr>
        <p:xfrm>
          <a:off x="1920875" y="1143000"/>
          <a:ext cx="5241925" cy="5410200"/>
        </p:xfrm>
        <a:graphic>
          <a:graphicData uri="http://schemas.openxmlformats.org/presentationml/2006/ole">
            <mc:AlternateContent xmlns:mc="http://schemas.openxmlformats.org/markup-compatibility/2006">
              <mc:Choice xmlns:v="urn:schemas-microsoft-com:vml" Requires="v">
                <p:oleObj spid="_x0000_s3110" name="Bitmap Image" r:id="rId3" imgW="4772691" imgH="4923810" progId="PBrush">
                  <p:embed/>
                </p:oleObj>
              </mc:Choice>
              <mc:Fallback>
                <p:oleObj name="Bitmap Image" r:id="rId3" imgW="4772691" imgH="4923810"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75" y="1143000"/>
                        <a:ext cx="524192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5896736"/>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Ví dụ về màu</a:t>
            </a:r>
          </a:p>
        </p:txBody>
      </p:sp>
      <p:sp>
        <p:nvSpPr>
          <p:cNvPr id="3078" name="Rectangle 4"/>
          <p:cNvSpPr>
            <a:spLocks noChangeArrowheads="1"/>
          </p:cNvSpPr>
          <p:nvPr/>
        </p:nvSpPr>
        <p:spPr bwMode="gray">
          <a:xfrm>
            <a:off x="304800" y="990600"/>
            <a:ext cx="4724400" cy="4267200"/>
          </a:xfrm>
          <a:prstGeom prst="rect">
            <a:avLst/>
          </a:prstGeom>
          <a:noFill/>
          <a:ln w="9525">
            <a:noFill/>
            <a:miter lim="800000"/>
            <a:headEnd/>
            <a:tailEnd/>
          </a:ln>
        </p:spPr>
        <p:txBody>
          <a:bodyPr/>
          <a:lstStyle/>
          <a:p>
            <a:pPr marL="342900" indent="-342900">
              <a:spcBef>
                <a:spcPct val="20000"/>
              </a:spcBef>
              <a:buClr>
                <a:schemeClr val="tx2"/>
              </a:buClr>
              <a:buFont typeface="Wingdings" pitchFamily="2" charset="2"/>
              <a:buNone/>
            </a:pPr>
            <a:r>
              <a:rPr lang="en-US" sz="2000" b="0">
                <a:solidFill>
                  <a:schemeClr val="tx2"/>
                </a:solidFill>
                <a:latin typeface="Times New Roman" pitchFamily="18" charset="0"/>
                <a:cs typeface="Times New Roman" pitchFamily="18" charset="0"/>
              </a:rPr>
              <a:t>&lt;body&gt;</a:t>
            </a:r>
          </a:p>
          <a:p>
            <a:pPr marL="342900" indent="-342900">
              <a:spcBef>
                <a:spcPct val="20000"/>
              </a:spcBef>
              <a:buClr>
                <a:schemeClr val="tx2"/>
              </a:buClr>
              <a:buFont typeface="Wingdings" pitchFamily="2" charset="2"/>
              <a:buNone/>
            </a:pPr>
            <a:endParaRPr lang="en-US" sz="2000" b="0">
              <a:solidFill>
                <a:schemeClr val="tx2"/>
              </a:solidFill>
              <a:latin typeface="Times New Roman" pitchFamily="18" charset="0"/>
              <a:cs typeface="Times New Roman" pitchFamily="18" charset="0"/>
            </a:endParaRPr>
          </a:p>
          <a:p>
            <a:pPr marL="342900" indent="-342900">
              <a:spcBef>
                <a:spcPct val="20000"/>
              </a:spcBef>
              <a:buClr>
                <a:schemeClr val="tx2"/>
              </a:buClr>
              <a:buFont typeface="Wingdings" pitchFamily="2" charset="2"/>
              <a:buNone/>
            </a:pPr>
            <a:r>
              <a:rPr lang="en-US" sz="2000" b="0">
                <a:solidFill>
                  <a:schemeClr val="tx2"/>
                </a:solidFill>
                <a:latin typeface="Times New Roman" pitchFamily="18" charset="0"/>
                <a:cs typeface="Times New Roman" pitchFamily="18" charset="0"/>
              </a:rPr>
              <a:t>&lt;font </a:t>
            </a:r>
            <a:r>
              <a:rPr lang="en-US" sz="2000" b="0">
                <a:solidFill>
                  <a:srgbClr val="800000"/>
                </a:solidFill>
                <a:latin typeface="Times New Roman" pitchFamily="18" charset="0"/>
                <a:cs typeface="Times New Roman" pitchFamily="18" charset="0"/>
              </a:rPr>
              <a:t>color="#FF0000"&gt;</a:t>
            </a:r>
            <a:r>
              <a:rPr lang="en-US" sz="2000" b="0">
                <a:solidFill>
                  <a:schemeClr val="tx2"/>
                </a:solidFill>
                <a:latin typeface="Times New Roman" pitchFamily="18" charset="0"/>
                <a:cs typeface="Times New Roman" pitchFamily="18" charset="0"/>
              </a:rPr>
              <a:t>Màu đỏ bằng số &lt;/font&gt;&lt;br&gt;</a:t>
            </a:r>
          </a:p>
          <a:p>
            <a:pPr marL="342900" indent="-342900">
              <a:spcBef>
                <a:spcPct val="20000"/>
              </a:spcBef>
              <a:buClr>
                <a:schemeClr val="tx2"/>
              </a:buClr>
              <a:buFont typeface="Wingdings" pitchFamily="2" charset="2"/>
              <a:buNone/>
            </a:pPr>
            <a:r>
              <a:rPr lang="en-US" sz="2000" b="0">
                <a:solidFill>
                  <a:schemeClr val="tx2"/>
                </a:solidFill>
                <a:latin typeface="Times New Roman" pitchFamily="18" charset="0"/>
                <a:cs typeface="Times New Roman" pitchFamily="18" charset="0"/>
              </a:rPr>
              <a:t>&lt;font </a:t>
            </a:r>
            <a:r>
              <a:rPr lang="en-US" sz="2000" b="0">
                <a:solidFill>
                  <a:srgbClr val="800000"/>
                </a:solidFill>
                <a:latin typeface="Times New Roman" pitchFamily="18" charset="0"/>
                <a:cs typeface="Times New Roman" pitchFamily="18" charset="0"/>
              </a:rPr>
              <a:t>color="red"&gt;</a:t>
            </a:r>
            <a:r>
              <a:rPr lang="en-US" sz="2000" b="0">
                <a:solidFill>
                  <a:schemeClr val="tx2"/>
                </a:solidFill>
                <a:latin typeface="Times New Roman" pitchFamily="18" charset="0"/>
                <a:cs typeface="Times New Roman" pitchFamily="18" charset="0"/>
              </a:rPr>
              <a:t>Màu đỏ bằng chữ &lt;/font&gt;&lt;br&gt;</a:t>
            </a:r>
          </a:p>
          <a:p>
            <a:pPr marL="342900" indent="-342900">
              <a:spcBef>
                <a:spcPct val="20000"/>
              </a:spcBef>
              <a:buClr>
                <a:schemeClr val="tx2"/>
              </a:buClr>
              <a:buFont typeface="Wingdings" pitchFamily="2" charset="2"/>
              <a:buNone/>
            </a:pPr>
            <a:r>
              <a:rPr lang="en-US" sz="2000" b="0">
                <a:solidFill>
                  <a:schemeClr val="tx2"/>
                </a:solidFill>
                <a:latin typeface="Times New Roman" pitchFamily="18" charset="0"/>
                <a:cs typeface="Times New Roman" pitchFamily="18" charset="0"/>
              </a:rPr>
              <a:t>&lt;font </a:t>
            </a:r>
            <a:r>
              <a:rPr lang="en-US" sz="2000" b="0">
                <a:solidFill>
                  <a:srgbClr val="800000"/>
                </a:solidFill>
                <a:latin typeface="Times New Roman" pitchFamily="18" charset="0"/>
                <a:cs typeface="Times New Roman" pitchFamily="18" charset="0"/>
              </a:rPr>
              <a:t>color="green"&gt;</a:t>
            </a:r>
          </a:p>
          <a:p>
            <a:pPr marL="342900" indent="-342900">
              <a:spcBef>
                <a:spcPct val="20000"/>
              </a:spcBef>
              <a:buClr>
                <a:schemeClr val="tx2"/>
              </a:buClr>
              <a:buFont typeface="Wingdings" pitchFamily="2" charset="2"/>
              <a:buNone/>
            </a:pPr>
            <a:r>
              <a:rPr lang="en-US" sz="2000" b="0">
                <a:solidFill>
                  <a:schemeClr val="tx2"/>
                </a:solidFill>
                <a:latin typeface="Times New Roman" pitchFamily="18" charset="0"/>
                <a:cs typeface="Times New Roman" pitchFamily="18" charset="0"/>
              </a:rPr>
              <a:t>&lt;h2&gt;Mau GREEN &lt;/h2&gt;</a:t>
            </a:r>
          </a:p>
          <a:p>
            <a:pPr marL="342900" indent="-342900">
              <a:spcBef>
                <a:spcPct val="20000"/>
              </a:spcBef>
              <a:buClr>
                <a:schemeClr val="tx2"/>
              </a:buClr>
              <a:buFont typeface="Wingdings" pitchFamily="2" charset="2"/>
              <a:buNone/>
            </a:pPr>
            <a:r>
              <a:rPr lang="en-US" sz="2000" b="0">
                <a:solidFill>
                  <a:schemeClr val="tx2"/>
                </a:solidFill>
                <a:latin typeface="Times New Roman" pitchFamily="18" charset="0"/>
                <a:cs typeface="Times New Roman" pitchFamily="18" charset="0"/>
              </a:rPr>
              <a:t>&lt;/font&gt;&lt;br&gt;</a:t>
            </a:r>
          </a:p>
          <a:p>
            <a:pPr marL="342900" indent="-342900">
              <a:spcBef>
                <a:spcPct val="20000"/>
              </a:spcBef>
              <a:buClr>
                <a:schemeClr val="tx2"/>
              </a:buClr>
              <a:buFont typeface="Wingdings" pitchFamily="2" charset="2"/>
              <a:buNone/>
            </a:pPr>
            <a:r>
              <a:rPr lang="en-US" sz="2000" b="0">
                <a:solidFill>
                  <a:schemeClr val="tx2"/>
                </a:solidFill>
                <a:latin typeface="Times New Roman" pitchFamily="18" charset="0"/>
                <a:cs typeface="Times New Roman" pitchFamily="18" charset="0"/>
              </a:rPr>
              <a:t>&lt;font </a:t>
            </a:r>
            <a:r>
              <a:rPr lang="en-US" sz="2000" b="0">
                <a:solidFill>
                  <a:srgbClr val="800000"/>
                </a:solidFill>
                <a:latin typeface="Times New Roman" pitchFamily="18" charset="0"/>
                <a:cs typeface="Times New Roman" pitchFamily="18" charset="0"/>
              </a:rPr>
              <a:t>color="blue"&gt;</a:t>
            </a:r>
            <a:r>
              <a:rPr lang="en-US" sz="2000" b="0">
                <a:solidFill>
                  <a:schemeClr val="tx2"/>
                </a:solidFill>
                <a:latin typeface="Times New Roman" pitchFamily="18" charset="0"/>
                <a:cs typeface="Times New Roman" pitchFamily="18" charset="0"/>
              </a:rPr>
              <a:t>Mau BLUE &lt;/font&gt;&lt;br&gt;</a:t>
            </a:r>
          </a:p>
          <a:p>
            <a:pPr marL="342900" indent="-342900">
              <a:spcBef>
                <a:spcPct val="20000"/>
              </a:spcBef>
              <a:buClr>
                <a:schemeClr val="tx2"/>
              </a:buClr>
              <a:buFont typeface="Wingdings" pitchFamily="2" charset="2"/>
              <a:buNone/>
            </a:pPr>
            <a:r>
              <a:rPr lang="en-US" sz="2000" b="0">
                <a:solidFill>
                  <a:schemeClr val="tx2"/>
                </a:solidFill>
                <a:latin typeface="Times New Roman" pitchFamily="18" charset="0"/>
                <a:cs typeface="Times New Roman" pitchFamily="18" charset="0"/>
              </a:rPr>
              <a:t>&lt;font </a:t>
            </a:r>
            <a:r>
              <a:rPr lang="en-US" sz="2000" b="0">
                <a:solidFill>
                  <a:srgbClr val="800000"/>
                </a:solidFill>
                <a:latin typeface="Times New Roman" pitchFamily="18" charset="0"/>
                <a:cs typeface="Times New Roman" pitchFamily="18" charset="0"/>
              </a:rPr>
              <a:t>color="#112233"&gt;</a:t>
            </a:r>
            <a:r>
              <a:rPr lang="en-US" sz="2000" b="0">
                <a:solidFill>
                  <a:schemeClr val="tx2"/>
                </a:solidFill>
                <a:latin typeface="Times New Roman" pitchFamily="18" charset="0"/>
                <a:cs typeface="Times New Roman" pitchFamily="18" charset="0"/>
              </a:rPr>
              <a:t>Mau &amp;quot;112233&amp;quot; &lt;/font&gt;&lt;br&gt;</a:t>
            </a:r>
          </a:p>
          <a:p>
            <a:pPr marL="342900" indent="-342900">
              <a:spcBef>
                <a:spcPct val="20000"/>
              </a:spcBef>
              <a:buClr>
                <a:schemeClr val="tx2"/>
              </a:buClr>
              <a:buFont typeface="Wingdings" pitchFamily="2" charset="2"/>
              <a:buNone/>
            </a:pPr>
            <a:endParaRPr lang="en-US" sz="2000" b="0">
              <a:solidFill>
                <a:schemeClr val="tx2"/>
              </a:solidFill>
              <a:latin typeface="Times New Roman" pitchFamily="18" charset="0"/>
              <a:cs typeface="Times New Roman" pitchFamily="18" charset="0"/>
            </a:endParaRPr>
          </a:p>
          <a:p>
            <a:pPr marL="342900" indent="-342900">
              <a:spcBef>
                <a:spcPct val="20000"/>
              </a:spcBef>
              <a:buClr>
                <a:schemeClr val="tx2"/>
              </a:buClr>
              <a:buFont typeface="Wingdings" pitchFamily="2" charset="2"/>
              <a:buNone/>
            </a:pPr>
            <a:r>
              <a:rPr lang="en-US" sz="2000" b="0">
                <a:solidFill>
                  <a:schemeClr val="tx2"/>
                </a:solidFill>
                <a:latin typeface="Times New Roman" pitchFamily="18" charset="0"/>
                <a:cs typeface="Times New Roman" pitchFamily="18" charset="0"/>
              </a:rPr>
              <a:t>&lt;/body&gt;</a:t>
            </a:r>
          </a:p>
        </p:txBody>
      </p:sp>
      <p:graphicFrame>
        <p:nvGraphicFramePr>
          <p:cNvPr id="3074" name="Object 5"/>
          <p:cNvGraphicFramePr>
            <a:graphicFrameLocks noGrp="1" noChangeAspect="1"/>
          </p:cNvGraphicFramePr>
          <p:nvPr>
            <p:ph idx="1"/>
          </p:nvPr>
        </p:nvGraphicFramePr>
        <p:xfrm>
          <a:off x="4962525" y="990600"/>
          <a:ext cx="3876675" cy="5029200"/>
        </p:xfrm>
        <a:graphic>
          <a:graphicData uri="http://schemas.openxmlformats.org/presentationml/2006/ole">
            <mc:AlternateContent xmlns:mc="http://schemas.openxmlformats.org/markup-compatibility/2006">
              <mc:Choice xmlns:v="urn:schemas-microsoft-com:vml" Requires="v">
                <p:oleObj spid="_x0000_s4133" name="Bitmap Image" r:id="rId3" imgW="2629267" imgH="3409524" progId="PBrush">
                  <p:embed/>
                </p:oleObj>
              </mc:Choice>
              <mc:Fallback>
                <p:oleObj name="Bitmap Image" r:id="rId3" imgW="2629267" imgH="340952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525" y="990600"/>
                        <a:ext cx="387667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60192703"/>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Thuộc tính thẻ BODY</a:t>
            </a:r>
          </a:p>
        </p:txBody>
      </p:sp>
      <p:pic>
        <p:nvPicPr>
          <p:cNvPr id="56326" name="Picture 4"/>
          <p:cNvPicPr>
            <a:picLocks noChangeAspect="1" noChangeArrowheads="1"/>
          </p:cNvPicPr>
          <p:nvPr/>
        </p:nvPicPr>
        <p:blipFill>
          <a:blip r:embed="rId2"/>
          <a:srcRect/>
          <a:stretch>
            <a:fillRect/>
          </a:stretch>
        </p:blipFill>
        <p:spPr bwMode="auto">
          <a:xfrm>
            <a:off x="533400" y="914400"/>
            <a:ext cx="7315200" cy="4845050"/>
          </a:xfrm>
          <a:prstGeom prst="rect">
            <a:avLst/>
          </a:prstGeom>
          <a:noFill/>
          <a:ln w="9525">
            <a:noFill/>
            <a:miter lim="800000"/>
            <a:headEnd/>
            <a:tailEnd/>
          </a:ln>
        </p:spPr>
      </p:pic>
    </p:spTree>
    <p:extLst>
      <p:ext uri="{BB962C8B-B14F-4D97-AF65-F5344CB8AC3E}">
        <p14:creationId xmlns:p14="http://schemas.microsoft.com/office/powerpoint/2010/main" val="392011592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Thuộc tính thẻ BODY</a:t>
            </a:r>
          </a:p>
        </p:txBody>
      </p:sp>
      <p:sp>
        <p:nvSpPr>
          <p:cNvPr id="57349" name="Rectangle 3"/>
          <p:cNvSpPr>
            <a:spLocks noGrp="1" noChangeArrowheads="1"/>
          </p:cNvSpPr>
          <p:nvPr>
            <p:ph type="body" idx="1"/>
          </p:nvPr>
        </p:nvSpPr>
        <p:spPr>
          <a:xfrm>
            <a:off x="228600" y="900113"/>
            <a:ext cx="8686800" cy="1614487"/>
          </a:xfrm>
        </p:spPr>
        <p:txBody>
          <a:bodyPr/>
          <a:lstStyle/>
          <a:p>
            <a:pPr marL="419100" indent="-419100" eaLnBrk="1" hangingPunct="1">
              <a:spcBef>
                <a:spcPts val="0"/>
              </a:spcBef>
              <a:spcAft>
                <a:spcPts val="0"/>
              </a:spcAft>
            </a:pPr>
            <a:r>
              <a:rPr lang="en-US" b="1" smtClean="0">
                <a:latin typeface="Times New Roman" pitchFamily="18" charset="0"/>
                <a:cs typeface="Times New Roman" pitchFamily="18" charset="0"/>
              </a:rPr>
              <a:t>Màu nền, màu chữ:</a:t>
            </a:r>
          </a:p>
          <a:p>
            <a:pPr marL="692150" indent="-419100" eaLnBrk="1" hangingPunct="1">
              <a:spcBef>
                <a:spcPts val="0"/>
              </a:spcBef>
              <a:spcAft>
                <a:spcPts val="0"/>
              </a:spcAft>
              <a:buFont typeface="Wingdings" pitchFamily="2" charset="2"/>
              <a:buChar char="Ø"/>
            </a:pPr>
            <a:r>
              <a:rPr lang="en-US" b="0" smtClean="0">
                <a:latin typeface="Times New Roman" pitchFamily="18" charset="0"/>
                <a:cs typeface="Times New Roman" pitchFamily="18" charset="0"/>
              </a:rPr>
              <a:t>Tô màu nền cho trang web ta dùng thuộc tính </a:t>
            </a:r>
            <a:r>
              <a:rPr lang="en-US" smtClean="0">
                <a:latin typeface="Times New Roman" pitchFamily="18" charset="0"/>
                <a:cs typeface="Times New Roman" pitchFamily="18" charset="0"/>
              </a:rPr>
              <a:t>bgcolor</a:t>
            </a:r>
          </a:p>
          <a:p>
            <a:pPr marL="692150" indent="-419100" eaLnBrk="1" hangingPunct="1">
              <a:spcBef>
                <a:spcPts val="0"/>
              </a:spcBef>
              <a:spcAft>
                <a:spcPts val="0"/>
              </a:spcAft>
              <a:buFont typeface="Wingdings" pitchFamily="2" charset="2"/>
              <a:buChar char="Ø"/>
            </a:pPr>
            <a:r>
              <a:rPr lang="en-US" b="0" smtClean="0">
                <a:latin typeface="Times New Roman" pitchFamily="18" charset="0"/>
                <a:cs typeface="Times New Roman" pitchFamily="18" charset="0"/>
              </a:rPr>
              <a:t>Tô màu chữ cho trang web ta dùng thuộc tính </a:t>
            </a:r>
            <a:r>
              <a:rPr lang="en-US" smtClean="0">
                <a:latin typeface="Times New Roman" pitchFamily="18" charset="0"/>
                <a:cs typeface="Times New Roman" pitchFamily="18" charset="0"/>
              </a:rPr>
              <a:t>text</a:t>
            </a:r>
          </a:p>
        </p:txBody>
      </p:sp>
      <p:sp>
        <p:nvSpPr>
          <p:cNvPr id="57350" name="Text Box 4"/>
          <p:cNvSpPr txBox="1">
            <a:spLocks noChangeArrowheads="1"/>
          </p:cNvSpPr>
          <p:nvPr/>
        </p:nvSpPr>
        <p:spPr bwMode="auto">
          <a:xfrm>
            <a:off x="304800" y="3242608"/>
            <a:ext cx="5105400" cy="1938992"/>
          </a:xfrm>
          <a:prstGeom prst="rect">
            <a:avLst/>
          </a:prstGeom>
          <a:noFill/>
          <a:ln w="9525">
            <a:solidFill>
              <a:srgbClr val="800000"/>
            </a:solidFill>
            <a:miter lim="800000"/>
            <a:headEnd/>
            <a:tailEnd/>
          </a:ln>
        </p:spPr>
        <p:txBody>
          <a:bodyPr wrap="square">
            <a:spAutoFit/>
          </a:bodyPr>
          <a:lstStyle/>
          <a:p>
            <a:r>
              <a:rPr lang="en-US" sz="2400">
                <a:solidFill>
                  <a:schemeClr val="tx2"/>
                </a:solidFill>
                <a:latin typeface="Times New Roman" pitchFamily="18" charset="0"/>
                <a:cs typeface="Times New Roman" pitchFamily="18" charset="0"/>
              </a:rPr>
              <a:t>&lt;html&gt;</a:t>
            </a:r>
          </a:p>
          <a:p>
            <a:r>
              <a:rPr lang="en-US" sz="2400">
                <a:solidFill>
                  <a:schemeClr val="tx2"/>
                </a:solidFill>
                <a:latin typeface="Times New Roman" pitchFamily="18" charset="0"/>
                <a:cs typeface="Times New Roman" pitchFamily="18" charset="0"/>
              </a:rPr>
              <a:t>&lt;body </a:t>
            </a:r>
            <a:r>
              <a:rPr lang="en-US" sz="2400" smtClean="0">
                <a:solidFill>
                  <a:schemeClr val="tx2"/>
                </a:solidFill>
                <a:latin typeface="Times New Roman" pitchFamily="18" charset="0"/>
                <a:cs typeface="Times New Roman" pitchFamily="18" charset="0"/>
              </a:rPr>
              <a:t>bgcolor=“yellow” text=“blue”&gt;</a:t>
            </a:r>
            <a:endParaRPr lang="en-US" sz="2400">
              <a:solidFill>
                <a:schemeClr val="tx2"/>
              </a:solidFill>
              <a:latin typeface="Times New Roman" pitchFamily="18" charset="0"/>
              <a:cs typeface="Times New Roman" pitchFamily="18" charset="0"/>
            </a:endParaRPr>
          </a:p>
          <a:p>
            <a:r>
              <a:rPr lang="en-US" sz="2400">
                <a:solidFill>
                  <a:schemeClr val="tx2"/>
                </a:solidFill>
                <a:latin typeface="Times New Roman" pitchFamily="18" charset="0"/>
                <a:cs typeface="Times New Roman" pitchFamily="18" charset="0"/>
              </a:rPr>
              <a:t>&lt;h2&gt;Look: Colored Background!&lt;/h2&gt;</a:t>
            </a:r>
          </a:p>
          <a:p>
            <a:r>
              <a:rPr lang="en-US" sz="2400">
                <a:solidFill>
                  <a:schemeClr val="tx2"/>
                </a:solidFill>
                <a:latin typeface="Times New Roman" pitchFamily="18" charset="0"/>
                <a:cs typeface="Times New Roman" pitchFamily="18" charset="0"/>
              </a:rPr>
              <a:t>&lt;/body&gt;</a:t>
            </a:r>
          </a:p>
          <a:p>
            <a:r>
              <a:rPr lang="en-US" sz="2400">
                <a:solidFill>
                  <a:schemeClr val="tx2"/>
                </a:solidFill>
                <a:latin typeface="Times New Roman" pitchFamily="18" charset="0"/>
                <a:cs typeface="Times New Roman" pitchFamily="18" charset="0"/>
              </a:rPr>
              <a:t>&lt;/html</a:t>
            </a:r>
            <a:r>
              <a:rPr lang="en-US" sz="2400" smtClean="0">
                <a:solidFill>
                  <a:schemeClr val="tx2"/>
                </a:solidFill>
                <a:latin typeface="Times New Roman" pitchFamily="18" charset="0"/>
                <a:cs typeface="Times New Roman" pitchFamily="18" charset="0"/>
              </a:rPr>
              <a:t>&gt;</a:t>
            </a:r>
            <a:endParaRPr lang="en-US" sz="2400">
              <a:solidFill>
                <a:schemeClr val="tx2"/>
              </a:solidFill>
              <a:latin typeface="Times New Roman" pitchFamily="18" charset="0"/>
              <a:cs typeface="Times New Roman" pitchFamily="18" charset="0"/>
            </a:endParaRPr>
          </a:p>
        </p:txBody>
      </p:sp>
      <p:pic>
        <p:nvPicPr>
          <p:cNvPr id="110593" name="Picture 1"/>
          <p:cNvPicPr>
            <a:picLocks noChangeAspect="1" noChangeArrowheads="1"/>
          </p:cNvPicPr>
          <p:nvPr/>
        </p:nvPicPr>
        <p:blipFill>
          <a:blip r:embed="rId2"/>
          <a:srcRect/>
          <a:stretch>
            <a:fillRect/>
          </a:stretch>
        </p:blipFill>
        <p:spPr bwMode="auto">
          <a:xfrm>
            <a:off x="4724400" y="3429000"/>
            <a:ext cx="4271211" cy="304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04256652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76200"/>
            <a:ext cx="8229600" cy="563562"/>
          </a:xfrm>
        </p:spPr>
        <p:txBody>
          <a:bodyPr/>
          <a:lstStyle/>
          <a:p>
            <a:r>
              <a:rPr lang="en-US" sz="4000" smtClean="0">
                <a:latin typeface="Arno Pro Smbd" pitchFamily="18" charset="0"/>
              </a:rPr>
              <a:t>Giới thiệu về HTML</a:t>
            </a:r>
            <a:endParaRPr lang="en-US" sz="4000">
              <a:latin typeface="Arno Pro Smbd" pitchFamily="18" charset="0"/>
            </a:endParaRPr>
          </a:p>
        </p:txBody>
      </p:sp>
      <p:sp>
        <p:nvSpPr>
          <p:cNvPr id="6" name="Rectangle 3"/>
          <p:cNvSpPr txBox="1">
            <a:spLocks noChangeArrowheads="1"/>
          </p:cNvSpPr>
          <p:nvPr/>
        </p:nvSpPr>
        <p:spPr bwMode="auto">
          <a:xfrm>
            <a:off x="533400" y="1600200"/>
            <a:ext cx="8458200" cy="2819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gn="just">
              <a:spcBef>
                <a:spcPct val="20000"/>
              </a:spcBef>
              <a:buClr>
                <a:schemeClr val="hlink"/>
              </a:buClr>
              <a:buFont typeface="Wingdings" pitchFamily="2" charset="2"/>
              <a:buChar char="v"/>
            </a:pPr>
            <a:r>
              <a:rPr lang="en-US" sz="3200" smtClean="0">
                <a:latin typeface="Times New Roman" pitchFamily="18" charset="0"/>
                <a:cs typeface="Times New Roman" pitchFamily="18" charset="0"/>
              </a:rPr>
              <a:t> File HTML có đuôi là </a:t>
            </a:r>
            <a:r>
              <a:rPr lang="en-US" sz="3200" b="1" smtClean="0">
                <a:latin typeface="Times New Roman" pitchFamily="18" charset="0"/>
                <a:cs typeface="Times New Roman" pitchFamily="18" charset="0"/>
              </a:rPr>
              <a:t>htm</a:t>
            </a:r>
            <a:r>
              <a:rPr lang="en-US" sz="3200" smtClean="0">
                <a:latin typeface="Times New Roman" pitchFamily="18" charset="0"/>
                <a:cs typeface="Times New Roman" pitchFamily="18" charset="0"/>
              </a:rPr>
              <a:t> hoặc </a:t>
            </a:r>
            <a:r>
              <a:rPr lang="en-US" sz="3200" b="1" smtClean="0">
                <a:latin typeface="Times New Roman" pitchFamily="18" charset="0"/>
                <a:cs typeface="Times New Roman" pitchFamily="18" charset="0"/>
              </a:rPr>
              <a:t>html</a:t>
            </a:r>
            <a:endPar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320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 HTML </a:t>
            </a: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không phân biệt chữ hoa, chữ thường</a:t>
            </a:r>
          </a:p>
          <a:p>
            <a:pPr marL="342900" marR="0" lvl="0" indent="-342900" algn="just"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320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 Các trình duyệt thường không báo lỗi cú pháp HTML. Nếu viết sai cú pháp chỉ dẫn đến kết quả hiển thị không đúng với dự định.</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endParaRPr kumimoji="0" lang="en-US" sz="3200"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p:txBody>
      </p:sp>
      <p:sp>
        <p:nvSpPr>
          <p:cNvPr id="5" name="Rectangle 2"/>
          <p:cNvSpPr txBox="1">
            <a:spLocks noChangeArrowheads="1"/>
          </p:cNvSpPr>
          <p:nvPr/>
        </p:nvSpPr>
        <p:spPr bwMode="white">
          <a:xfrm>
            <a:off x="0" y="914400"/>
            <a:ext cx="25146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600" b="1" kern="0" smtClean="0">
                <a:solidFill>
                  <a:schemeClr val="accent4">
                    <a:lumMod val="40000"/>
                    <a:lumOff val="60000"/>
                  </a:schemeClr>
                </a:solidFill>
                <a:latin typeface="Arno Pro Smbd" pitchFamily="18" charset="0"/>
                <a:ea typeface="+mj-ea"/>
                <a:cs typeface="+mj-cs"/>
              </a:rPr>
              <a:t>Đặc điểm</a:t>
            </a:r>
            <a:endParaRPr kumimoji="0" lang="en-US" sz="3600" b="1" i="0" u="none" strike="noStrike" kern="0" cap="none" spc="0" normalizeH="0" baseline="0" noProof="0">
              <a:ln>
                <a:noFill/>
              </a:ln>
              <a:solidFill>
                <a:schemeClr val="accent4">
                  <a:lumMod val="40000"/>
                  <a:lumOff val="60000"/>
                </a:schemeClr>
              </a:solidFill>
              <a:effectLst/>
              <a:uLnTx/>
              <a:uFillTx/>
              <a:latin typeface="Arno Pro Smbd" pitchFamily="18" charset="0"/>
              <a:ea typeface="+mj-ea"/>
              <a:cs typeface="+mj-cs"/>
            </a:endParaRPr>
          </a:p>
        </p:txBody>
      </p:sp>
      <p:pic>
        <p:nvPicPr>
          <p:cNvPr id="25601" name="Picture 1"/>
          <p:cNvPicPr>
            <a:picLocks noChangeAspect="1" noChangeArrowheads="1"/>
          </p:cNvPicPr>
          <p:nvPr/>
        </p:nvPicPr>
        <p:blipFill>
          <a:blip r:embed="rId2"/>
          <a:srcRect/>
          <a:stretch>
            <a:fillRect/>
          </a:stretch>
        </p:blipFill>
        <p:spPr bwMode="auto">
          <a:xfrm>
            <a:off x="2362200" y="4648200"/>
            <a:ext cx="1617639" cy="1295400"/>
          </a:xfrm>
          <a:prstGeom prst="rect">
            <a:avLst/>
          </a:prstGeom>
          <a:noFill/>
          <a:ln w="9525">
            <a:noFill/>
            <a:miter lim="800000"/>
            <a:headEnd/>
            <a:tailEnd/>
          </a:ln>
          <a:effectLst/>
        </p:spPr>
      </p:pic>
      <p:pic>
        <p:nvPicPr>
          <p:cNvPr id="25602" name="Picture 2"/>
          <p:cNvPicPr>
            <a:picLocks noChangeAspect="1" noChangeArrowheads="1"/>
          </p:cNvPicPr>
          <p:nvPr/>
        </p:nvPicPr>
        <p:blipFill>
          <a:blip r:embed="rId3"/>
          <a:srcRect/>
          <a:stretch>
            <a:fillRect/>
          </a:stretch>
        </p:blipFill>
        <p:spPr bwMode="auto">
          <a:xfrm>
            <a:off x="4800600" y="4572000"/>
            <a:ext cx="1600200" cy="1600200"/>
          </a:xfrm>
          <a:prstGeom prst="rect">
            <a:avLst/>
          </a:prstGeom>
          <a:noFill/>
          <a:ln w="9525">
            <a:noFill/>
            <a:miter lim="800000"/>
            <a:headEnd/>
            <a:tailEnd/>
          </a:ln>
          <a:effectLst/>
        </p:spPr>
      </p:pic>
    </p:spTree>
    <p:extLst>
      <p:ext uri="{BB962C8B-B14F-4D97-AF65-F5344CB8AC3E}">
        <p14:creationId xmlns:p14="http://schemas.microsoft.com/office/powerpoint/2010/main" val="6942685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Thuộc tính thẻ BODY</a:t>
            </a:r>
          </a:p>
        </p:txBody>
      </p:sp>
      <p:sp>
        <p:nvSpPr>
          <p:cNvPr id="58373" name="Text Box 4"/>
          <p:cNvSpPr txBox="1">
            <a:spLocks noChangeArrowheads="1"/>
          </p:cNvSpPr>
          <p:nvPr/>
        </p:nvSpPr>
        <p:spPr bwMode="auto">
          <a:xfrm>
            <a:off x="152400" y="1295400"/>
            <a:ext cx="4267200" cy="4093428"/>
          </a:xfrm>
          <a:prstGeom prst="rect">
            <a:avLst/>
          </a:prstGeom>
          <a:noFill/>
          <a:ln w="9525">
            <a:solidFill>
              <a:srgbClr val="800000"/>
            </a:solidFill>
            <a:miter lim="800000"/>
            <a:headEnd/>
            <a:tailEnd/>
          </a:ln>
        </p:spPr>
        <p:txBody>
          <a:bodyPr wrap="square">
            <a:spAutoFit/>
          </a:bodyPr>
          <a:lstStyle/>
          <a:p>
            <a:r>
              <a:rPr lang="en-US" sz="2000">
                <a:solidFill>
                  <a:schemeClr val="tx2"/>
                </a:solidFill>
                <a:latin typeface="Times New Roman" pitchFamily="18" charset="0"/>
                <a:cs typeface="Times New Roman" pitchFamily="18" charset="0"/>
              </a:rPr>
              <a:t>&lt;html&gt;</a:t>
            </a:r>
          </a:p>
          <a:p>
            <a:r>
              <a:rPr lang="en-US" sz="2000">
                <a:solidFill>
                  <a:schemeClr val="tx2"/>
                </a:solidFill>
                <a:latin typeface="Times New Roman" pitchFamily="18" charset="0"/>
                <a:cs typeface="Times New Roman" pitchFamily="18" charset="0"/>
              </a:rPr>
              <a:t>&lt;body </a:t>
            </a:r>
            <a:r>
              <a:rPr lang="en-US" sz="2000" smtClean="0">
                <a:solidFill>
                  <a:schemeClr val="tx2"/>
                </a:solidFill>
                <a:latin typeface="Times New Roman" pitchFamily="18" charset="0"/>
                <a:cs typeface="Times New Roman" pitchFamily="18" charset="0"/>
              </a:rPr>
              <a:t>background="Tulips.jpg</a:t>
            </a:r>
            <a:r>
              <a:rPr lang="en-US" sz="2000">
                <a:solidFill>
                  <a:schemeClr val="tx2"/>
                </a:solidFill>
                <a:latin typeface="Times New Roman" pitchFamily="18" charset="0"/>
                <a:cs typeface="Times New Roman" pitchFamily="18" charset="0"/>
              </a:rPr>
              <a:t>"&gt;</a:t>
            </a:r>
          </a:p>
          <a:p>
            <a:endParaRPr lang="en-US" sz="2000">
              <a:solidFill>
                <a:schemeClr val="tx2"/>
              </a:solidFill>
              <a:latin typeface="Times New Roman" pitchFamily="18" charset="0"/>
              <a:cs typeface="Times New Roman" pitchFamily="18" charset="0"/>
            </a:endParaRPr>
          </a:p>
          <a:p>
            <a:r>
              <a:rPr lang="en-US" sz="2000">
                <a:solidFill>
                  <a:schemeClr val="tx2"/>
                </a:solidFill>
                <a:latin typeface="Times New Roman" pitchFamily="18" charset="0"/>
                <a:cs typeface="Times New Roman" pitchFamily="18" charset="0"/>
              </a:rPr>
              <a:t>&lt;h3&gt;Look: A background image!&lt;/h3&gt;</a:t>
            </a:r>
          </a:p>
          <a:p>
            <a:endParaRPr lang="en-US" sz="2000">
              <a:solidFill>
                <a:schemeClr val="tx2"/>
              </a:solidFill>
              <a:latin typeface="Times New Roman" pitchFamily="18" charset="0"/>
              <a:cs typeface="Times New Roman" pitchFamily="18" charset="0"/>
            </a:endParaRPr>
          </a:p>
          <a:p>
            <a:r>
              <a:rPr lang="en-US" sz="2000">
                <a:solidFill>
                  <a:schemeClr val="tx2"/>
                </a:solidFill>
                <a:latin typeface="Times New Roman" pitchFamily="18" charset="0"/>
                <a:cs typeface="Times New Roman" pitchFamily="18" charset="0"/>
              </a:rPr>
              <a:t>&lt;p&gt;Both gif and jpg files can be used as background images.&lt;/p&gt;</a:t>
            </a:r>
          </a:p>
          <a:p>
            <a:endParaRPr lang="en-US" sz="2000">
              <a:solidFill>
                <a:schemeClr val="tx2"/>
              </a:solidFill>
              <a:latin typeface="Times New Roman" pitchFamily="18" charset="0"/>
              <a:cs typeface="Times New Roman" pitchFamily="18" charset="0"/>
            </a:endParaRPr>
          </a:p>
          <a:p>
            <a:r>
              <a:rPr lang="en-US" sz="2000">
                <a:solidFill>
                  <a:schemeClr val="tx2"/>
                </a:solidFill>
                <a:latin typeface="Times New Roman" pitchFamily="18" charset="0"/>
                <a:cs typeface="Times New Roman" pitchFamily="18" charset="0"/>
              </a:rPr>
              <a:t>&lt;p&gt;If the image is smaller than the page, the image will repeat itself.&lt;/p&gt;</a:t>
            </a:r>
          </a:p>
          <a:p>
            <a:endParaRPr lang="en-US" sz="2000">
              <a:solidFill>
                <a:schemeClr val="tx2"/>
              </a:solidFill>
              <a:latin typeface="Times New Roman" pitchFamily="18" charset="0"/>
              <a:cs typeface="Times New Roman" pitchFamily="18" charset="0"/>
            </a:endParaRPr>
          </a:p>
          <a:p>
            <a:r>
              <a:rPr lang="en-US" sz="2000">
                <a:solidFill>
                  <a:schemeClr val="tx2"/>
                </a:solidFill>
                <a:latin typeface="Times New Roman" pitchFamily="18" charset="0"/>
                <a:cs typeface="Times New Roman" pitchFamily="18" charset="0"/>
              </a:rPr>
              <a:t>&lt;/body&gt;</a:t>
            </a:r>
          </a:p>
          <a:p>
            <a:r>
              <a:rPr lang="en-US" sz="2000">
                <a:solidFill>
                  <a:schemeClr val="tx2"/>
                </a:solidFill>
                <a:latin typeface="Times New Roman" pitchFamily="18" charset="0"/>
                <a:cs typeface="Times New Roman" pitchFamily="18" charset="0"/>
              </a:rPr>
              <a:t>&lt;/html&gt;</a:t>
            </a:r>
          </a:p>
        </p:txBody>
      </p:sp>
      <p:pic>
        <p:nvPicPr>
          <p:cNvPr id="109569" name="Picture 1"/>
          <p:cNvPicPr>
            <a:picLocks noChangeAspect="1" noChangeArrowheads="1"/>
          </p:cNvPicPr>
          <p:nvPr/>
        </p:nvPicPr>
        <p:blipFill>
          <a:blip r:embed="rId2"/>
          <a:srcRect/>
          <a:stretch>
            <a:fillRect/>
          </a:stretch>
        </p:blipFill>
        <p:spPr bwMode="auto">
          <a:xfrm>
            <a:off x="4480249" y="1143000"/>
            <a:ext cx="4587551" cy="4495800"/>
          </a:xfrm>
          <a:prstGeom prst="ellipse">
            <a:avLst/>
          </a:prstGeom>
          <a:ln>
            <a:noFill/>
          </a:ln>
          <a:effectLst>
            <a:softEdge rad="112500"/>
          </a:effectLst>
        </p:spPr>
      </p:pic>
    </p:spTree>
    <p:extLst>
      <p:ext uri="{BB962C8B-B14F-4D97-AF65-F5344CB8AC3E}">
        <p14:creationId xmlns:p14="http://schemas.microsoft.com/office/powerpoint/2010/main" val="97579361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Thuộc tính thẻ BODY</a:t>
            </a:r>
          </a:p>
        </p:txBody>
      </p:sp>
      <p:pic>
        <p:nvPicPr>
          <p:cNvPr id="59397" name="Picture 3"/>
          <p:cNvPicPr>
            <a:picLocks noGrp="1" noChangeAspect="1" noChangeArrowheads="1"/>
          </p:cNvPicPr>
          <p:nvPr>
            <p:ph type="body" idx="1"/>
          </p:nvPr>
        </p:nvPicPr>
        <p:blipFill>
          <a:blip r:embed="rId2"/>
          <a:srcRect/>
          <a:stretch>
            <a:fillRect/>
          </a:stretch>
        </p:blipFill>
        <p:spPr>
          <a:xfrm>
            <a:off x="228600" y="990600"/>
            <a:ext cx="7924800" cy="4800600"/>
          </a:xfrm>
        </p:spPr>
      </p:pic>
    </p:spTree>
    <p:extLst>
      <p:ext uri="{BB962C8B-B14F-4D97-AF65-F5344CB8AC3E}">
        <p14:creationId xmlns:p14="http://schemas.microsoft.com/office/powerpoint/2010/main" val="155594798"/>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Thuộc tính thẻ BODY</a:t>
            </a:r>
          </a:p>
        </p:txBody>
      </p:sp>
      <p:sp>
        <p:nvSpPr>
          <p:cNvPr id="60421" name="Rectangle 3"/>
          <p:cNvSpPr>
            <a:spLocks noGrp="1" noChangeArrowheads="1"/>
          </p:cNvSpPr>
          <p:nvPr>
            <p:ph type="body" idx="1"/>
          </p:nvPr>
        </p:nvSpPr>
        <p:spPr>
          <a:xfrm>
            <a:off x="228600" y="1000125"/>
            <a:ext cx="8229600" cy="4638675"/>
          </a:xfrm>
        </p:spPr>
        <p:txBody>
          <a:bodyPr/>
          <a:lstStyle/>
          <a:p>
            <a:pPr algn="just" eaLnBrk="1" hangingPunct="1">
              <a:lnSpc>
                <a:spcPct val="150000"/>
              </a:lnSpc>
              <a:spcBef>
                <a:spcPts val="0"/>
              </a:spcBef>
              <a:buNone/>
            </a:pPr>
            <a:r>
              <a:rPr lang="en-US" sz="2800" smtClean="0">
                <a:solidFill>
                  <a:srgbClr val="FF0000"/>
                </a:solidFill>
                <a:latin typeface="Times New Roman" pitchFamily="18" charset="0"/>
                <a:cs typeface="Times New Roman" pitchFamily="18" charset="0"/>
              </a:rPr>
              <a:t>Chú ý</a:t>
            </a:r>
            <a:r>
              <a:rPr lang="en-US" sz="2800" b="0" smtClean="0">
                <a:latin typeface="Times New Roman" pitchFamily="18" charset="0"/>
                <a:cs typeface="Times New Roman" pitchFamily="18" charset="0"/>
              </a:rPr>
              <a:t>: </a:t>
            </a:r>
          </a:p>
          <a:p>
            <a:pPr marL="0" indent="512763" algn="just" eaLnBrk="1" hangingPunct="1">
              <a:lnSpc>
                <a:spcPct val="150000"/>
              </a:lnSpc>
              <a:spcBef>
                <a:spcPts val="0"/>
              </a:spcBef>
              <a:buNone/>
            </a:pPr>
            <a:r>
              <a:rPr lang="en-US" sz="2800" b="0" smtClean="0">
                <a:latin typeface="Times New Roman" pitchFamily="18" charset="0"/>
                <a:cs typeface="Times New Roman" pitchFamily="18" charset="0"/>
              </a:rPr>
              <a:t>Với cách khai báo trên ta chỉ có 01 sự lựa chọn duy nhất là trình bày hình ảnh lấp đầy trang web. Vậy để trình bày hình ảnh đa dạng hơn ta sử dụng thuộc tính </a:t>
            </a:r>
            <a:r>
              <a:rPr lang="en-US" sz="2800" smtClean="0">
                <a:latin typeface="Times New Roman" pitchFamily="18" charset="0"/>
                <a:cs typeface="Times New Roman" pitchFamily="18" charset="0"/>
              </a:rPr>
              <a:t>style</a:t>
            </a:r>
            <a:r>
              <a:rPr lang="en-US" sz="2800" b="0" smtClean="0">
                <a:latin typeface="Times New Roman" pitchFamily="18" charset="0"/>
                <a:cs typeface="Times New Roman" pitchFamily="18" charset="0"/>
              </a:rPr>
              <a:t> và khai báo các thuộc tính con của nó như: </a:t>
            </a:r>
            <a:r>
              <a:rPr lang="en-US" sz="2800" smtClean="0">
                <a:latin typeface="Times New Roman" pitchFamily="18" charset="0"/>
                <a:cs typeface="Times New Roman" pitchFamily="18" charset="0"/>
              </a:rPr>
              <a:t>background-image, background-repeat, background-attchment và background-position</a:t>
            </a:r>
          </a:p>
        </p:txBody>
      </p:sp>
    </p:spTree>
    <p:extLst>
      <p:ext uri="{BB962C8B-B14F-4D97-AF65-F5344CB8AC3E}">
        <p14:creationId xmlns:p14="http://schemas.microsoft.com/office/powerpoint/2010/main" val="118394695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7200" y="76200"/>
            <a:ext cx="8229600" cy="563562"/>
          </a:xfrm>
        </p:spPr>
        <p:txBody>
          <a:bodyPr/>
          <a:lstStyle/>
          <a:p>
            <a:r>
              <a:rPr lang="en-US" sz="4400" smtClean="0">
                <a:latin typeface="Arno Pro Smbd" pitchFamily="18" charset="0"/>
              </a:rPr>
              <a:t>Nội dung</a:t>
            </a:r>
            <a:endParaRPr lang="en-US" sz="4400">
              <a:solidFill>
                <a:schemeClr val="accent1"/>
              </a:solidFill>
              <a:latin typeface="Arno Pro Smbd" pitchFamily="18" charset="0"/>
            </a:endParaRPr>
          </a:p>
        </p:txBody>
      </p:sp>
      <p:grpSp>
        <p:nvGrpSpPr>
          <p:cNvPr id="6" name="Group 67"/>
          <p:cNvGrpSpPr>
            <a:grpSpLocks/>
          </p:cNvGrpSpPr>
          <p:nvPr/>
        </p:nvGrpSpPr>
        <p:grpSpPr bwMode="auto">
          <a:xfrm>
            <a:off x="1524000" y="1371600"/>
            <a:ext cx="5867400" cy="897775"/>
            <a:chOff x="1344" y="1104"/>
            <a:chExt cx="2976" cy="432"/>
          </a:xfrm>
        </p:grpSpPr>
        <p:sp>
          <p:nvSpPr>
            <p:cNvPr id="26" name="AutoShape 48"/>
            <p:cNvSpPr>
              <a:spLocks noChangeArrowheads="1"/>
            </p:cNvSpPr>
            <p:nvPr/>
          </p:nvSpPr>
          <p:spPr bwMode="gray">
            <a:xfrm>
              <a:off x="1584" y="117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sz="2800">
                <a:latin typeface="Arno Pro Smbd" pitchFamily="18" charset="0"/>
              </a:endParaRPr>
            </a:p>
          </p:txBody>
        </p:sp>
        <p:sp>
          <p:nvSpPr>
            <p:cNvPr id="27" name="AutoShape 49"/>
            <p:cNvSpPr>
              <a:spLocks noChangeArrowheads="1"/>
            </p:cNvSpPr>
            <p:nvPr/>
          </p:nvSpPr>
          <p:spPr bwMode="gray">
            <a:xfrm>
              <a:off x="1344" y="110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800">
                <a:latin typeface="Arno Pro Smbd" pitchFamily="18" charset="0"/>
              </a:endParaRPr>
            </a:p>
          </p:txBody>
        </p:sp>
        <p:sp>
          <p:nvSpPr>
            <p:cNvPr id="30" name="Text Box 50"/>
            <p:cNvSpPr txBox="1">
              <a:spLocks noChangeArrowheads="1"/>
            </p:cNvSpPr>
            <p:nvPr/>
          </p:nvSpPr>
          <p:spPr bwMode="gray">
            <a:xfrm>
              <a:off x="1851" y="1214"/>
              <a:ext cx="2160" cy="252"/>
            </a:xfrm>
            <a:prstGeom prst="rect">
              <a:avLst/>
            </a:prstGeom>
            <a:noFill/>
            <a:ln w="9525" algn="ctr">
              <a:noFill/>
              <a:miter lim="800000"/>
              <a:headEnd/>
              <a:tailEnd/>
            </a:ln>
            <a:effectLst/>
          </p:spPr>
          <p:txBody>
            <a:bodyPr>
              <a:spAutoFit/>
            </a:bodyPr>
            <a:lstStyle/>
            <a:p>
              <a:pPr eaLnBrk="0" hangingPunct="0"/>
              <a:r>
                <a:rPr lang="en-US" sz="2800" b="1" smtClean="0">
                  <a:solidFill>
                    <a:srgbClr val="000000"/>
                  </a:solidFill>
                  <a:latin typeface="Arno Pro Smbd" pitchFamily="18" charset="0"/>
                </a:rPr>
                <a:t>Tag liên kết trang</a:t>
              </a:r>
              <a:endParaRPr lang="en-US" sz="2800" b="1">
                <a:solidFill>
                  <a:srgbClr val="000000"/>
                </a:solidFill>
                <a:latin typeface="Arno Pro Smbd" pitchFamily="18" charset="0"/>
              </a:endParaRPr>
            </a:p>
          </p:txBody>
        </p:sp>
        <p:sp>
          <p:nvSpPr>
            <p:cNvPr id="31" name="Text Box 51"/>
            <p:cNvSpPr txBox="1">
              <a:spLocks noChangeArrowheads="1"/>
            </p:cNvSpPr>
            <p:nvPr/>
          </p:nvSpPr>
          <p:spPr bwMode="gray">
            <a:xfrm>
              <a:off x="1441" y="1214"/>
              <a:ext cx="184" cy="252"/>
            </a:xfrm>
            <a:prstGeom prst="rect">
              <a:avLst/>
            </a:prstGeom>
            <a:noFill/>
            <a:ln w="9525" algn="ctr">
              <a:noFill/>
              <a:miter lim="800000"/>
              <a:headEnd/>
              <a:tailEnd/>
            </a:ln>
            <a:effectLst/>
          </p:spPr>
          <p:txBody>
            <a:bodyPr wrap="none">
              <a:spAutoFit/>
            </a:bodyPr>
            <a:lstStyle/>
            <a:p>
              <a:pPr algn="ctr" eaLnBrk="0" hangingPunct="0"/>
              <a:r>
                <a:rPr lang="en-US" sz="2800" smtClean="0">
                  <a:solidFill>
                    <a:schemeClr val="bg1"/>
                  </a:solidFill>
                  <a:latin typeface="Arno Pro Smbd" pitchFamily="18" charset="0"/>
                </a:rPr>
                <a:t>5</a:t>
              </a:r>
              <a:endParaRPr lang="en-US" sz="2800">
                <a:solidFill>
                  <a:schemeClr val="bg1"/>
                </a:solidFill>
                <a:latin typeface="Arno Pro Smbd" pitchFamily="18" charset="0"/>
              </a:endParaRPr>
            </a:p>
          </p:txBody>
        </p:sp>
      </p:grpSp>
      <p:pic>
        <p:nvPicPr>
          <p:cNvPr id="84994" name="Picture 2" descr="F:\Icon dep\Icon\Icon\Icone (png)\Blu Style png keynote.png"/>
          <p:cNvPicPr>
            <a:picLocks noChangeAspect="1" noChangeArrowheads="1"/>
          </p:cNvPicPr>
          <p:nvPr/>
        </p:nvPicPr>
        <p:blipFill>
          <a:blip r:embed="rId2"/>
          <a:srcRect/>
          <a:stretch>
            <a:fillRect/>
          </a:stretch>
        </p:blipFill>
        <p:spPr bwMode="auto">
          <a:xfrm>
            <a:off x="3657600" y="4343400"/>
            <a:ext cx="1828800" cy="1828800"/>
          </a:xfrm>
          <a:prstGeom prst="rect">
            <a:avLst/>
          </a:prstGeom>
          <a:noFill/>
        </p:spPr>
      </p:pic>
    </p:spTree>
    <p:extLst>
      <p:ext uri="{BB962C8B-B14F-4D97-AF65-F5344CB8AC3E}">
        <p14:creationId xmlns:p14="http://schemas.microsoft.com/office/powerpoint/2010/main" val="2780283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Liên kết trong HTML</a:t>
            </a:r>
          </a:p>
        </p:txBody>
      </p:sp>
      <p:sp>
        <p:nvSpPr>
          <p:cNvPr id="6" name="Rectangle 5"/>
          <p:cNvSpPr/>
          <p:nvPr/>
        </p:nvSpPr>
        <p:spPr>
          <a:xfrm>
            <a:off x="609600" y="1371600"/>
            <a:ext cx="7696200" cy="3046988"/>
          </a:xfrm>
          <a:prstGeom prst="rect">
            <a:avLst/>
          </a:prstGeom>
        </p:spPr>
        <p:txBody>
          <a:bodyPr wrap="square">
            <a:spAutoFit/>
          </a:bodyPr>
          <a:lstStyle/>
          <a:p>
            <a:pPr algn="just">
              <a:buFont typeface="Wingdings" pitchFamily="2" charset="2"/>
              <a:buChar char="Ø"/>
            </a:pPr>
            <a:r>
              <a:rPr lang="en-US" sz="3200" smtClean="0">
                <a:latin typeface="Times New Roman" pitchFamily="18" charset="0"/>
                <a:cs typeface="Times New Roman" pitchFamily="18" charset="0"/>
              </a:rPr>
              <a:t> </a:t>
            </a:r>
            <a:r>
              <a:rPr lang="vi-VN" sz="3200" smtClean="0">
                <a:latin typeface="Times New Roman" pitchFamily="18" charset="0"/>
                <a:cs typeface="Times New Roman" pitchFamily="18" charset="0"/>
              </a:rPr>
              <a:t>Một trang website bao gồm rất nhiều trang web (web page), các web page liên kết lại với nhau để tạo lên website.</a:t>
            </a:r>
            <a:endParaRPr lang="en-US" sz="3200" smtClean="0">
              <a:latin typeface="Times New Roman" pitchFamily="18" charset="0"/>
              <a:cs typeface="Times New Roman" pitchFamily="18" charset="0"/>
            </a:endParaRPr>
          </a:p>
          <a:p>
            <a:endParaRPr lang="vi-VN" sz="3200" smtClean="0">
              <a:latin typeface="Times New Roman" pitchFamily="18" charset="0"/>
              <a:cs typeface="Times New Roman" pitchFamily="18" charset="0"/>
            </a:endParaRPr>
          </a:p>
          <a:p>
            <a:pPr algn="just">
              <a:buFont typeface="Wingdings" pitchFamily="2" charset="2"/>
              <a:buChar char="Ø"/>
            </a:pPr>
            <a:r>
              <a:rPr lang="en-US" sz="3200" smtClean="0">
                <a:latin typeface="Times New Roman" pitchFamily="18" charset="0"/>
                <a:cs typeface="Times New Roman" pitchFamily="18" charset="0"/>
              </a:rPr>
              <a:t> </a:t>
            </a:r>
            <a:r>
              <a:rPr lang="vi-VN" sz="3200" smtClean="0">
                <a:latin typeface="Times New Roman" pitchFamily="18" charset="0"/>
                <a:cs typeface="Times New Roman" pitchFamily="18" charset="0"/>
              </a:rPr>
              <a:t>Liên kết trong HTML được định nghĩa bằng cặp thẻ &lt;a&gt;</a:t>
            </a:r>
            <a:r>
              <a:rPr lang="en-US" sz="3200" smtClean="0">
                <a:latin typeface="Times New Roman" pitchFamily="18" charset="0"/>
                <a:cs typeface="Times New Roman" pitchFamily="18" charset="0"/>
              </a:rPr>
              <a:t>.</a:t>
            </a:r>
            <a:endParaRPr lang="vi-VN" sz="3200">
              <a:latin typeface="Times New Roman" pitchFamily="18" charset="0"/>
              <a:cs typeface="Times New Roman" pitchFamily="18" charset="0"/>
            </a:endParaRPr>
          </a:p>
        </p:txBody>
      </p:sp>
    </p:spTree>
    <p:extLst>
      <p:ext uri="{BB962C8B-B14F-4D97-AF65-F5344CB8AC3E}">
        <p14:creationId xmlns:p14="http://schemas.microsoft.com/office/powerpoint/2010/main" val="3524676656"/>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Liên kết trong HTML</a:t>
            </a:r>
          </a:p>
        </p:txBody>
      </p:sp>
      <p:sp>
        <p:nvSpPr>
          <p:cNvPr id="4" name="TextBox 3"/>
          <p:cNvSpPr txBox="1"/>
          <p:nvPr/>
        </p:nvSpPr>
        <p:spPr>
          <a:xfrm>
            <a:off x="685800" y="1295401"/>
            <a:ext cx="7010400" cy="4031873"/>
          </a:xfrm>
          <a:prstGeom prst="rect">
            <a:avLst/>
          </a:prstGeom>
          <a:noFill/>
        </p:spPr>
        <p:txBody>
          <a:bodyPr wrap="square" rtlCol="0">
            <a:spAutoFit/>
          </a:bodyPr>
          <a:lstStyle/>
          <a:p>
            <a:r>
              <a:rPr lang="en-US" sz="3200" smtClean="0">
                <a:latin typeface="Times New Roman" pitchFamily="18" charset="0"/>
                <a:cs typeface="Times New Roman" pitchFamily="18" charset="0"/>
              </a:rPr>
              <a:t>Tạo siêu liên kết, dùng thẻ A (Anchor)</a:t>
            </a:r>
          </a:p>
          <a:p>
            <a:r>
              <a:rPr lang="en-US" sz="3200" b="1" smtClean="0">
                <a:latin typeface="Times New Roman" pitchFamily="18" charset="0"/>
                <a:cs typeface="Times New Roman" pitchFamily="18" charset="0"/>
              </a:rPr>
              <a:t>&lt;A</a:t>
            </a:r>
          </a:p>
          <a:p>
            <a:r>
              <a:rPr lang="en-US" sz="3200" smtClean="0">
                <a:latin typeface="Times New Roman" pitchFamily="18" charset="0"/>
                <a:cs typeface="Times New Roman" pitchFamily="18" charset="0"/>
              </a:rPr>
              <a:t>	</a:t>
            </a:r>
            <a:r>
              <a:rPr lang="en-US" sz="3200" b="1" smtClean="0">
                <a:latin typeface="Times New Roman" pitchFamily="18" charset="0"/>
                <a:cs typeface="Times New Roman" pitchFamily="18" charset="0"/>
              </a:rPr>
              <a:t>HREF		</a:t>
            </a:r>
            <a:r>
              <a:rPr lang="en-US" sz="3200" smtClean="0">
                <a:latin typeface="Times New Roman" pitchFamily="18" charset="0"/>
                <a:cs typeface="Times New Roman" pitchFamily="18" charset="0"/>
              </a:rPr>
              <a:t>=</a:t>
            </a:r>
            <a:r>
              <a:rPr lang="en-US" sz="3200" b="1" smtClean="0">
                <a:latin typeface="Times New Roman" pitchFamily="18" charset="0"/>
                <a:cs typeface="Times New Roman" pitchFamily="18" charset="0"/>
              </a:rPr>
              <a:t> </a:t>
            </a:r>
            <a:r>
              <a:rPr lang="en-US" sz="3200" smtClean="0">
                <a:latin typeface="Times New Roman" pitchFamily="18" charset="0"/>
                <a:cs typeface="Times New Roman" pitchFamily="18" charset="0"/>
              </a:rPr>
              <a:t>url</a:t>
            </a:r>
          </a:p>
          <a:p>
            <a:r>
              <a:rPr lang="en-US" sz="3200" b="1" smtClean="0">
                <a:latin typeface="Times New Roman" pitchFamily="18" charset="0"/>
                <a:cs typeface="Times New Roman" pitchFamily="18" charset="0"/>
              </a:rPr>
              <a:t>	NAME		</a:t>
            </a:r>
            <a:r>
              <a:rPr lang="en-US" sz="3200" smtClean="0">
                <a:latin typeface="Times New Roman" pitchFamily="18" charset="0"/>
                <a:cs typeface="Times New Roman" pitchFamily="18" charset="0"/>
              </a:rPr>
              <a:t>= name</a:t>
            </a:r>
          </a:p>
          <a:p>
            <a:r>
              <a:rPr lang="en-US" sz="3200" b="1" smtClean="0">
                <a:latin typeface="Times New Roman" pitchFamily="18" charset="0"/>
                <a:cs typeface="Times New Roman" pitchFamily="18" charset="0"/>
              </a:rPr>
              <a:t>	TARGET</a:t>
            </a:r>
            <a:r>
              <a:rPr lang="en-US" sz="3200" smtClean="0">
                <a:latin typeface="Times New Roman" pitchFamily="18" charset="0"/>
                <a:cs typeface="Times New Roman" pitchFamily="18" charset="0"/>
              </a:rPr>
              <a:t>		= _blank/_self</a:t>
            </a:r>
          </a:p>
          <a:p>
            <a:r>
              <a:rPr lang="en-US" sz="3200" b="1" smtClean="0">
                <a:latin typeface="Times New Roman" pitchFamily="18" charset="0"/>
                <a:cs typeface="Times New Roman" pitchFamily="18" charset="0"/>
              </a:rPr>
              <a:t>&gt;</a:t>
            </a:r>
          </a:p>
          <a:p>
            <a:r>
              <a:rPr lang="en-US" sz="3200" smtClean="0">
                <a:latin typeface="Times New Roman" pitchFamily="18" charset="0"/>
                <a:cs typeface="Times New Roman" pitchFamily="18" charset="0"/>
              </a:rPr>
              <a:t>Siêu văn bản</a:t>
            </a:r>
          </a:p>
          <a:p>
            <a:r>
              <a:rPr lang="en-US" sz="3200" b="1" smtClean="0">
                <a:latin typeface="Times New Roman" pitchFamily="18" charset="0"/>
                <a:cs typeface="Times New Roman" pitchFamily="18" charset="0"/>
              </a:rPr>
              <a:t>&lt;/A&gt;</a:t>
            </a:r>
            <a:endParaRPr lang="en-US" sz="3200" b="1">
              <a:latin typeface="Times New Roman" pitchFamily="18" charset="0"/>
              <a:cs typeface="Times New Roman" pitchFamily="18" charset="0"/>
            </a:endParaRPr>
          </a:p>
        </p:txBody>
      </p:sp>
    </p:spTree>
    <p:extLst>
      <p:ext uri="{BB962C8B-B14F-4D97-AF65-F5344CB8AC3E}">
        <p14:creationId xmlns:p14="http://schemas.microsoft.com/office/powerpoint/2010/main" val="3381771011"/>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Liên kết trong HTML</a:t>
            </a:r>
          </a:p>
        </p:txBody>
      </p:sp>
      <p:sp>
        <p:nvSpPr>
          <p:cNvPr id="4" name="TextBox 3"/>
          <p:cNvSpPr txBox="1"/>
          <p:nvPr/>
        </p:nvSpPr>
        <p:spPr>
          <a:xfrm>
            <a:off x="609600" y="1066800"/>
            <a:ext cx="5513048" cy="2958502"/>
          </a:xfrm>
          <a:prstGeom prst="rect">
            <a:avLst/>
          </a:prstGeom>
          <a:noFill/>
        </p:spPr>
        <p:txBody>
          <a:bodyPr wrap="none" rtlCol="0">
            <a:spAutoFit/>
          </a:bodyPr>
          <a:lstStyle/>
          <a:p>
            <a:pPr>
              <a:lnSpc>
                <a:spcPct val="150000"/>
              </a:lnSpc>
            </a:pPr>
            <a:r>
              <a:rPr lang="en-US" sz="3200" smtClean="0">
                <a:latin typeface="Times New Roman" pitchFamily="18" charset="0"/>
                <a:cs typeface="Times New Roman" pitchFamily="18" charset="0"/>
              </a:rPr>
              <a:t>Phân loại:</a:t>
            </a:r>
          </a:p>
          <a:p>
            <a:pPr marL="514350" indent="-514350">
              <a:lnSpc>
                <a:spcPct val="150000"/>
              </a:lnSpc>
              <a:buFont typeface="+mj-lt"/>
              <a:buAutoNum type="arabicPeriod"/>
            </a:pPr>
            <a:r>
              <a:rPr lang="en-US" sz="3200" smtClean="0">
                <a:latin typeface="Times New Roman" pitchFamily="18" charset="0"/>
                <a:cs typeface="Times New Roman" pitchFamily="18" charset="0"/>
              </a:rPr>
              <a:t>Liên kết ngoại (external link)</a:t>
            </a:r>
          </a:p>
          <a:p>
            <a:pPr marL="514350" indent="-514350">
              <a:lnSpc>
                <a:spcPct val="150000"/>
              </a:lnSpc>
              <a:buFont typeface="+mj-lt"/>
              <a:buAutoNum type="arabicPeriod"/>
            </a:pPr>
            <a:r>
              <a:rPr lang="en-US" sz="3200" smtClean="0">
                <a:latin typeface="Times New Roman" pitchFamily="18" charset="0"/>
                <a:cs typeface="Times New Roman" pitchFamily="18" charset="0"/>
              </a:rPr>
              <a:t>Liên kết nội (internal link)</a:t>
            </a:r>
          </a:p>
          <a:p>
            <a:pPr marL="514350" indent="-514350">
              <a:lnSpc>
                <a:spcPct val="150000"/>
              </a:lnSpc>
              <a:buFont typeface="+mj-lt"/>
              <a:buAutoNum type="arabicPeriod"/>
            </a:pPr>
            <a:r>
              <a:rPr lang="en-US" sz="3200" smtClean="0">
                <a:latin typeface="Times New Roman" pitchFamily="18" charset="0"/>
                <a:cs typeface="Times New Roman" pitchFamily="18" charset="0"/>
              </a:rPr>
              <a:t>Liên kết email (email link)</a:t>
            </a:r>
            <a:endParaRPr lang="en-US" sz="3200">
              <a:latin typeface="Times New Roman" pitchFamily="18" charset="0"/>
              <a:cs typeface="Times New Roman" pitchFamily="18" charset="0"/>
            </a:endParaRPr>
          </a:p>
        </p:txBody>
      </p:sp>
    </p:spTree>
    <p:extLst>
      <p:ext uri="{BB962C8B-B14F-4D97-AF65-F5344CB8AC3E}">
        <p14:creationId xmlns:p14="http://schemas.microsoft.com/office/powerpoint/2010/main" val="282097373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4"/>
          <p:cNvSpPr>
            <a:spLocks noGrp="1"/>
          </p:cNvSpPr>
          <p:nvPr>
            <p:ph type="sldNum" sz="quarter" idx="11"/>
          </p:nvPr>
        </p:nvSpPr>
        <p:spPr>
          <a:noFill/>
        </p:spPr>
        <p:txBody>
          <a:bodyPr/>
          <a:lstStyle/>
          <a:p>
            <a:fld id="{1DFD95B8-0AC7-4D52-9EB1-ABA35F7BAB79}" type="slidenum">
              <a:rPr lang="en-US" smtClean="0"/>
              <a:pPr/>
              <a:t>77</a:t>
            </a:fld>
            <a:endParaRPr lang="en-US" smtClean="0"/>
          </a:p>
        </p:txBody>
      </p:sp>
      <p:sp>
        <p:nvSpPr>
          <p:cNvPr id="496642"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ea typeface="Times" pitchFamily="34" charset="0"/>
                <a:cs typeface="Times New Roman" pitchFamily="18" charset="0"/>
              </a:rPr>
              <a:t>Liên kết ngoại (external link)</a:t>
            </a:r>
          </a:p>
        </p:txBody>
      </p:sp>
      <p:sp>
        <p:nvSpPr>
          <p:cNvPr id="6" name="Rectangle 3"/>
          <p:cNvSpPr txBox="1">
            <a:spLocks noChangeArrowheads="1"/>
          </p:cNvSpPr>
          <p:nvPr/>
        </p:nvSpPr>
        <p:spPr bwMode="auto">
          <a:xfrm>
            <a:off x="381000" y="1204913"/>
            <a:ext cx="8229600" cy="2605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280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Trong trường</a:t>
            </a:r>
            <a:r>
              <a:rPr kumimoji="0" lang="en-US" sz="2800" i="0" u="none" strike="noStrike" kern="0" cap="none" spc="0" normalizeH="0" noProof="0" smtClean="0">
                <a:ln>
                  <a:noFill/>
                </a:ln>
                <a:solidFill>
                  <a:schemeClr val="tx1"/>
                </a:solidFill>
                <a:effectLst/>
                <a:uLnTx/>
                <a:uFillTx/>
                <a:latin typeface="Times New Roman" pitchFamily="18" charset="0"/>
                <a:cs typeface="Times New Roman" pitchFamily="18" charset="0"/>
              </a:rPr>
              <a:t> hợp muốn liên kết nhiều trang lại với nhau.</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lang="en-US" sz="2800" kern="0" smtClean="0">
                <a:latin typeface="Times New Roman" pitchFamily="18" charset="0"/>
                <a:cs typeface="Times New Roman" pitchFamily="18" charset="0"/>
              </a:rPr>
              <a:t> Hay liên kết các trang theo 1 chủ đề</a:t>
            </a:r>
          </a:p>
          <a:p>
            <a:pPr marL="342900" marR="0" lvl="0" indent="-342900" algn="l" defTabSz="914400" rtl="0" eaLnBrk="1" fontAlgn="base" latinLnBrk="0" hangingPunct="1">
              <a:lnSpc>
                <a:spcPct val="100000"/>
              </a:lnSpc>
              <a:spcBef>
                <a:spcPct val="20000"/>
              </a:spcBef>
              <a:spcAft>
                <a:spcPct val="0"/>
              </a:spcAft>
              <a:buClr>
                <a:schemeClr val="hlink"/>
              </a:buClr>
              <a:buSzTx/>
              <a:tabLst/>
              <a:defRPr/>
            </a:pPr>
            <a:r>
              <a:rPr kumimoji="0" lang="en-US" sz="2800" i="0" u="none" strike="noStrike" kern="0" cap="none" spc="0" normalizeH="0" baseline="0" noProof="0" smtClean="0">
                <a:ln>
                  <a:noFill/>
                </a:ln>
                <a:solidFill>
                  <a:srgbClr val="FF0000"/>
                </a:solidFill>
                <a:effectLst/>
                <a:uLnTx/>
                <a:uFillTx/>
                <a:latin typeface="Times New Roman" pitchFamily="18" charset="0"/>
                <a:cs typeface="Times New Roman" pitchFamily="18" charset="0"/>
              </a:rPr>
              <a:t>Ví</a:t>
            </a:r>
            <a:r>
              <a:rPr kumimoji="0" lang="en-US" sz="2800" i="0" u="none" strike="noStrike" kern="0" cap="none" spc="0" normalizeH="0" noProof="0" smtClean="0">
                <a:ln>
                  <a:noFill/>
                </a:ln>
                <a:solidFill>
                  <a:srgbClr val="FF0000"/>
                </a:solidFill>
                <a:effectLst/>
                <a:uLnTx/>
                <a:uFillTx/>
                <a:latin typeface="Times New Roman" pitchFamily="18" charset="0"/>
                <a:cs typeface="Times New Roman" pitchFamily="18" charset="0"/>
              </a:rPr>
              <a:t> dụ</a:t>
            </a:r>
            <a:r>
              <a:rPr kumimoji="0" lang="en-US" sz="2800" i="0" u="none" strike="noStrike" kern="0" cap="none" spc="0" normalizeH="0" noProof="0" smtClean="0">
                <a:ln>
                  <a:noFill/>
                </a:ln>
                <a:solidFill>
                  <a:schemeClr val="tx1"/>
                </a:solidFill>
                <a:effectLst/>
                <a:uLnTx/>
                <a:uFillTx/>
                <a:latin typeface="Times New Roman" pitchFamily="18" charset="0"/>
                <a:cs typeface="Times New Roman" pitchFamily="18" charset="0"/>
              </a:rPr>
              <a:t>: Giáo dục, pháp luật, …</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lang="en-US" sz="2800" kern="0" baseline="0" smtClean="0">
                <a:latin typeface="Times New Roman" pitchFamily="18" charset="0"/>
                <a:cs typeface="Times New Roman" pitchFamily="18" charset="0"/>
              </a:rPr>
              <a:t> Tham khảo</a:t>
            </a:r>
            <a:r>
              <a:rPr lang="en-US" sz="2800" kern="0" smtClean="0">
                <a:latin typeface="Times New Roman" pitchFamily="18" charset="0"/>
                <a:cs typeface="Times New Roman" pitchFamily="18" charset="0"/>
              </a:rPr>
              <a:t> đến 1 trang web bên ngoài</a:t>
            </a:r>
            <a:endParaRPr kumimoji="0" lang="en-US" sz="2800"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p:txBody>
      </p:sp>
      <p:pic>
        <p:nvPicPr>
          <p:cNvPr id="5" name="Picture 1"/>
          <p:cNvPicPr>
            <a:picLocks noChangeAspect="1" noChangeArrowheads="1"/>
          </p:cNvPicPr>
          <p:nvPr/>
        </p:nvPicPr>
        <p:blipFill>
          <a:blip r:embed="rId2"/>
          <a:srcRect/>
          <a:stretch>
            <a:fillRect/>
          </a:stretch>
        </p:blipFill>
        <p:spPr bwMode="auto">
          <a:xfrm>
            <a:off x="2971800" y="3754228"/>
            <a:ext cx="2743200" cy="2498063"/>
          </a:xfrm>
          <a:prstGeom prst="rect">
            <a:avLst/>
          </a:prstGeom>
          <a:noFill/>
          <a:ln w="9525">
            <a:noFill/>
            <a:miter lim="800000"/>
            <a:headEnd/>
            <a:tailEnd/>
          </a:ln>
          <a:effectLst/>
        </p:spPr>
      </p:pic>
    </p:spTree>
    <p:extLst>
      <p:ext uri="{BB962C8B-B14F-4D97-AF65-F5344CB8AC3E}">
        <p14:creationId xmlns:p14="http://schemas.microsoft.com/office/powerpoint/2010/main" val="328937097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4"/>
          <p:cNvSpPr>
            <a:spLocks noGrp="1"/>
          </p:cNvSpPr>
          <p:nvPr>
            <p:ph type="sldNum" sz="quarter" idx="11"/>
          </p:nvPr>
        </p:nvSpPr>
        <p:spPr>
          <a:noFill/>
        </p:spPr>
        <p:txBody>
          <a:bodyPr/>
          <a:lstStyle/>
          <a:p>
            <a:fld id="{1DFD95B8-0AC7-4D52-9EB1-ABA35F7BAB79}" type="slidenum">
              <a:rPr lang="en-US" smtClean="0"/>
              <a:pPr/>
              <a:t>78</a:t>
            </a:fld>
            <a:endParaRPr lang="en-US" smtClean="0"/>
          </a:p>
        </p:txBody>
      </p:sp>
      <p:sp>
        <p:nvSpPr>
          <p:cNvPr id="496642"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Liên kết ngoại (external link)</a:t>
            </a:r>
          </a:p>
        </p:txBody>
      </p:sp>
      <p:pic>
        <p:nvPicPr>
          <p:cNvPr id="4098" name="Picture 2"/>
          <p:cNvPicPr>
            <a:picLocks noChangeAspect="1" noChangeArrowheads="1"/>
          </p:cNvPicPr>
          <p:nvPr/>
        </p:nvPicPr>
        <p:blipFill>
          <a:blip r:embed="rId2"/>
          <a:srcRect/>
          <a:stretch>
            <a:fillRect/>
          </a:stretch>
        </p:blipFill>
        <p:spPr bwMode="auto">
          <a:xfrm>
            <a:off x="381000" y="2209800"/>
            <a:ext cx="3295650" cy="27622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257800" y="838200"/>
            <a:ext cx="3295650" cy="2762250"/>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5257800" y="3733800"/>
            <a:ext cx="3295650" cy="2762250"/>
          </a:xfrm>
          <a:prstGeom prst="rect">
            <a:avLst/>
          </a:prstGeom>
          <a:noFill/>
          <a:ln w="9525">
            <a:noFill/>
            <a:miter lim="800000"/>
            <a:headEnd/>
            <a:tailEnd/>
          </a:ln>
          <a:effectLst/>
        </p:spPr>
      </p:pic>
      <p:cxnSp>
        <p:nvCxnSpPr>
          <p:cNvPr id="9" name="Straight Arrow Connector 8"/>
          <p:cNvCxnSpPr/>
          <p:nvPr/>
        </p:nvCxnSpPr>
        <p:spPr>
          <a:xfrm flipV="1">
            <a:off x="1828800" y="1905000"/>
            <a:ext cx="3657600" cy="12954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0" name="Straight Arrow Connector 9"/>
          <p:cNvCxnSpPr/>
          <p:nvPr/>
        </p:nvCxnSpPr>
        <p:spPr>
          <a:xfrm>
            <a:off x="1905000" y="3962400"/>
            <a:ext cx="3505200" cy="7620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026365781"/>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4"/>
          <p:cNvSpPr>
            <a:spLocks noGrp="1"/>
          </p:cNvSpPr>
          <p:nvPr>
            <p:ph type="sldNum" sz="quarter" idx="11"/>
          </p:nvPr>
        </p:nvSpPr>
        <p:spPr>
          <a:noFill/>
        </p:spPr>
        <p:txBody>
          <a:bodyPr/>
          <a:lstStyle/>
          <a:p>
            <a:fld id="{1DFD95B8-0AC7-4D52-9EB1-ABA35F7BAB79}" type="slidenum">
              <a:rPr lang="en-US" smtClean="0"/>
              <a:pPr/>
              <a:t>79</a:t>
            </a:fld>
            <a:endParaRPr lang="en-US" smtClean="0"/>
          </a:p>
        </p:txBody>
      </p:sp>
      <p:sp>
        <p:nvSpPr>
          <p:cNvPr id="496642"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Liên kết ngoại (external link)</a:t>
            </a:r>
          </a:p>
        </p:txBody>
      </p:sp>
      <p:sp>
        <p:nvSpPr>
          <p:cNvPr id="6" name="Rectangle 5"/>
          <p:cNvSpPr/>
          <p:nvPr/>
        </p:nvSpPr>
        <p:spPr>
          <a:xfrm>
            <a:off x="685800" y="897553"/>
            <a:ext cx="8001000" cy="4893647"/>
          </a:xfrm>
          <a:prstGeom prst="rect">
            <a:avLst/>
          </a:prstGeom>
        </p:spPr>
        <p:txBody>
          <a:bodyPr wrap="square">
            <a:spAutoFit/>
          </a:bodyPr>
          <a:lstStyle/>
          <a:p>
            <a:r>
              <a:rPr lang="en-US" sz="2400" smtClean="0">
                <a:latin typeface="Times New Roman" pitchFamily="18" charset="0"/>
                <a:cs typeface="Times New Roman" pitchFamily="18" charset="0"/>
              </a:rPr>
              <a:t>&lt;html &gt;</a:t>
            </a:r>
          </a:p>
          <a:p>
            <a:r>
              <a:rPr lang="en-US" sz="2400" smtClean="0">
                <a:latin typeface="Times New Roman" pitchFamily="18" charset="0"/>
                <a:cs typeface="Times New Roman" pitchFamily="18" charset="0"/>
              </a:rPr>
              <a:t>&lt;head&gt;</a:t>
            </a:r>
          </a:p>
          <a:p>
            <a:r>
              <a:rPr lang="en-US" sz="2400" smtClean="0">
                <a:latin typeface="Times New Roman" pitchFamily="18" charset="0"/>
                <a:cs typeface="Times New Roman" pitchFamily="18" charset="0"/>
              </a:rPr>
              <a:t>&lt;title&gt;Sử dụng thẻ A&lt;/title&gt;</a:t>
            </a:r>
          </a:p>
          <a:p>
            <a:r>
              <a:rPr lang="en-US" sz="2400" smtClean="0">
                <a:latin typeface="Times New Roman" pitchFamily="18" charset="0"/>
                <a:cs typeface="Times New Roman" pitchFamily="18" charset="0"/>
              </a:rPr>
              <a:t>&lt;/head&gt;</a:t>
            </a:r>
          </a:p>
          <a:p>
            <a:r>
              <a:rPr lang="en-US" sz="2400" smtClean="0">
                <a:latin typeface="Times New Roman" pitchFamily="18" charset="0"/>
                <a:cs typeface="Times New Roman" pitchFamily="18" charset="0"/>
              </a:rPr>
              <a:t>&lt;body&gt;</a:t>
            </a:r>
          </a:p>
          <a:p>
            <a:r>
              <a:rPr lang="en-US" sz="2400" smtClean="0">
                <a:latin typeface="Times New Roman" pitchFamily="18" charset="0"/>
                <a:cs typeface="Times New Roman" pitchFamily="18" charset="0"/>
              </a:rPr>
              <a:t> &lt;p&gt;Nếu bạn thiết lập </a:t>
            </a:r>
            <a:r>
              <a:rPr lang="en-US" sz="2400" b="1" smtClean="0">
                <a:latin typeface="Times New Roman" pitchFamily="18" charset="0"/>
                <a:cs typeface="Times New Roman" pitchFamily="18" charset="0"/>
              </a:rPr>
              <a:t>&lt;a href="cuasomoi.html" target="_blank"&gt;</a:t>
            </a:r>
            <a:r>
              <a:rPr lang="en-US" sz="2400" smtClean="0">
                <a:latin typeface="Times New Roman" pitchFamily="18" charset="0"/>
                <a:cs typeface="Times New Roman" pitchFamily="18" charset="0"/>
              </a:rPr>
              <a:t>liên kết này&lt;/a&gt; có thuộc tính target=_blank, thì liên kết này sẽ mở trong 1 cửa sổ mới.&lt;/p&gt;</a:t>
            </a:r>
          </a:p>
          <a:p>
            <a:r>
              <a:rPr lang="en-US" sz="2400" smtClean="0">
                <a:latin typeface="Times New Roman" pitchFamily="18" charset="0"/>
                <a:cs typeface="Times New Roman" pitchFamily="18" charset="0"/>
              </a:rPr>
              <a:t> &lt;p&gt;Nếu bạn thiết lập </a:t>
            </a:r>
            <a:r>
              <a:rPr lang="en-US" sz="2400" b="1" smtClean="0">
                <a:latin typeface="Times New Roman" pitchFamily="18" charset="0"/>
                <a:cs typeface="Times New Roman" pitchFamily="18" charset="0"/>
              </a:rPr>
              <a:t>&lt;a href="cuasohientai.html" target="_self"&gt;</a:t>
            </a:r>
            <a:r>
              <a:rPr lang="en-US" sz="2400" smtClean="0">
                <a:latin typeface="Times New Roman" pitchFamily="18" charset="0"/>
                <a:cs typeface="Times New Roman" pitchFamily="18" charset="0"/>
              </a:rPr>
              <a:t>liên kết này&lt;/a&gt; có thuộc tính target=_self, thì liên kết này sẽ mở ngay trong cửa sổ hiện tại. &lt;/p&gt;</a:t>
            </a:r>
          </a:p>
          <a:p>
            <a:r>
              <a:rPr lang="en-US" sz="2400" smtClean="0">
                <a:latin typeface="Times New Roman" pitchFamily="18" charset="0"/>
                <a:cs typeface="Times New Roman" pitchFamily="18" charset="0"/>
              </a:rPr>
              <a:t>&lt;/body&gt;</a:t>
            </a:r>
          </a:p>
          <a:p>
            <a:r>
              <a:rPr lang="en-US" sz="2400" smtClean="0">
                <a:latin typeface="Times New Roman" pitchFamily="18" charset="0"/>
                <a:cs typeface="Times New Roman" pitchFamily="18" charset="0"/>
              </a:rPr>
              <a:t>&lt;/html&gt;</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22103539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76200"/>
            <a:ext cx="8229600" cy="563562"/>
          </a:xfrm>
        </p:spPr>
        <p:txBody>
          <a:bodyPr/>
          <a:lstStyle/>
          <a:p>
            <a:r>
              <a:rPr lang="en-US" sz="4000" smtClean="0">
                <a:latin typeface="Arno Pro Smbd" pitchFamily="18" charset="0"/>
              </a:rPr>
              <a:t>Giới thiệu về HTML</a:t>
            </a:r>
            <a:endParaRPr lang="en-US" sz="4000">
              <a:latin typeface="Arno Pro Smbd" pitchFamily="18" charset="0"/>
            </a:endParaRPr>
          </a:p>
        </p:txBody>
      </p:sp>
      <p:sp>
        <p:nvSpPr>
          <p:cNvPr id="5" name="Content Placeholder 2"/>
          <p:cNvSpPr>
            <a:spLocks noGrp="1"/>
          </p:cNvSpPr>
          <p:nvPr>
            <p:ph idx="1"/>
          </p:nvPr>
        </p:nvSpPr>
        <p:spPr>
          <a:xfrm>
            <a:off x="304800" y="990601"/>
            <a:ext cx="8458200" cy="1981200"/>
          </a:xfrm>
        </p:spPr>
        <p:txBody>
          <a:bodyPr>
            <a:noAutofit/>
          </a:bodyPr>
          <a:lstStyle/>
          <a:p>
            <a:pPr algn="just" eaLnBrk="1" hangingPunct="1">
              <a:lnSpc>
                <a:spcPct val="90000"/>
              </a:lnSpc>
              <a:defRPr/>
            </a:pPr>
            <a:r>
              <a:rPr lang="en-US" sz="3200" smtClean="0">
                <a:latin typeface="Times New Roman" pitchFamily="18" charset="0"/>
                <a:cs typeface="Times New Roman" pitchFamily="18" charset="0"/>
              </a:rPr>
              <a:t> Một trang web thông thường gồm có 2 thành phần chính:</a:t>
            </a:r>
          </a:p>
          <a:p>
            <a:pPr lvl="1" algn="just" eaLnBrk="1" hangingPunct="1">
              <a:lnSpc>
                <a:spcPct val="90000"/>
              </a:lnSpc>
              <a:defRPr/>
            </a:pPr>
            <a:r>
              <a:rPr lang="en-US" sz="3200" smtClean="0">
                <a:latin typeface="Times New Roman" pitchFamily="18" charset="0"/>
                <a:cs typeface="Times New Roman" pitchFamily="18" charset="0"/>
              </a:rPr>
              <a:t>Dữ liệu của trang web (văn bản, âm thanh, hình ảnh...)</a:t>
            </a:r>
          </a:p>
        </p:txBody>
      </p:sp>
      <p:pic>
        <p:nvPicPr>
          <p:cNvPr id="24577" name="Picture 1" descr="D:\Icon dep\iVista_Icon_Pack_2\PNG\Files\Document.png"/>
          <p:cNvPicPr>
            <a:picLocks noChangeAspect="1" noChangeArrowheads="1"/>
          </p:cNvPicPr>
          <p:nvPr/>
        </p:nvPicPr>
        <p:blipFill>
          <a:blip r:embed="rId2"/>
          <a:srcRect/>
          <a:stretch>
            <a:fillRect/>
          </a:stretch>
        </p:blipFill>
        <p:spPr bwMode="auto">
          <a:xfrm>
            <a:off x="457200" y="3048000"/>
            <a:ext cx="2286000" cy="2286000"/>
          </a:xfrm>
          <a:prstGeom prst="rect">
            <a:avLst/>
          </a:prstGeom>
          <a:noFill/>
        </p:spPr>
      </p:pic>
      <p:pic>
        <p:nvPicPr>
          <p:cNvPr id="24578" name="Picture 2" descr="D:\Icon dep\iVista_Icon_Pack_2\PNG\Files\Music File.png"/>
          <p:cNvPicPr>
            <a:picLocks noChangeAspect="1" noChangeArrowheads="1"/>
          </p:cNvPicPr>
          <p:nvPr/>
        </p:nvPicPr>
        <p:blipFill>
          <a:blip r:embed="rId3"/>
          <a:srcRect/>
          <a:stretch>
            <a:fillRect/>
          </a:stretch>
        </p:blipFill>
        <p:spPr bwMode="auto">
          <a:xfrm>
            <a:off x="3124200" y="3581400"/>
            <a:ext cx="2463800" cy="2463800"/>
          </a:xfrm>
          <a:prstGeom prst="rect">
            <a:avLst/>
          </a:prstGeom>
          <a:noFill/>
        </p:spPr>
      </p:pic>
      <p:pic>
        <p:nvPicPr>
          <p:cNvPr id="24579" name="Picture 3" descr="D:\Icon dep\Black_Pearl_Files_by_24charlie\Black Pearl Files by 24charlie\Black Pearl Files\png.png"/>
          <p:cNvPicPr>
            <a:picLocks noChangeAspect="1" noChangeArrowheads="1"/>
          </p:cNvPicPr>
          <p:nvPr/>
        </p:nvPicPr>
        <p:blipFill>
          <a:blip r:embed="rId4"/>
          <a:srcRect/>
          <a:stretch>
            <a:fillRect/>
          </a:stretch>
        </p:blipFill>
        <p:spPr bwMode="auto">
          <a:xfrm>
            <a:off x="6248400" y="3276600"/>
            <a:ext cx="2362200" cy="2362200"/>
          </a:xfrm>
          <a:prstGeom prst="rect">
            <a:avLst/>
          </a:prstGeom>
          <a:noFill/>
        </p:spPr>
      </p:pic>
    </p:spTree>
    <p:extLst>
      <p:ext uri="{BB962C8B-B14F-4D97-AF65-F5344CB8AC3E}">
        <p14:creationId xmlns:p14="http://schemas.microsoft.com/office/powerpoint/2010/main" val="19608536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4"/>
          <p:cNvSpPr>
            <a:spLocks noGrp="1"/>
          </p:cNvSpPr>
          <p:nvPr>
            <p:ph type="sldNum" sz="quarter" idx="11"/>
          </p:nvPr>
        </p:nvSpPr>
        <p:spPr>
          <a:noFill/>
        </p:spPr>
        <p:txBody>
          <a:bodyPr/>
          <a:lstStyle/>
          <a:p>
            <a:fld id="{966A4071-3A00-45FF-AAFD-48DD3DB44B36}" type="slidenum">
              <a:rPr lang="en-US" smtClean="0"/>
              <a:pPr/>
              <a:t>80</a:t>
            </a:fld>
            <a:endParaRPr lang="en-US" smtClean="0"/>
          </a:p>
        </p:txBody>
      </p:sp>
      <p:sp>
        <p:nvSpPr>
          <p:cNvPr id="498690" name="Rectangle 2"/>
          <p:cNvSpPr>
            <a:spLocks noGrp="1" noChangeArrowheads="1"/>
          </p:cNvSpPr>
          <p:nvPr>
            <p:ph type="title"/>
          </p:nvPr>
        </p:nvSpPr>
        <p:spPr>
          <a:xfrm>
            <a:off x="457200" y="96221"/>
            <a:ext cx="8229600" cy="563562"/>
          </a:xfrm>
        </p:spPr>
        <p:txBody>
          <a:bodyPr/>
          <a:lstStyle/>
          <a:p>
            <a:pPr eaLnBrk="1" hangingPunct="1">
              <a:defRPr/>
            </a:pPr>
            <a:r>
              <a:rPr lang="en-US" sz="3600" smtClean="0">
                <a:latin typeface="Times New Roman" pitchFamily="18" charset="0"/>
                <a:cs typeface="Times New Roman" pitchFamily="18" charset="0"/>
              </a:rPr>
              <a:t>Liên kết nội ( Internal Link)</a:t>
            </a:r>
          </a:p>
        </p:txBody>
      </p:sp>
      <p:sp>
        <p:nvSpPr>
          <p:cNvPr id="64517" name="Rectangle 3"/>
          <p:cNvSpPr>
            <a:spLocks noGrp="1" noChangeArrowheads="1"/>
          </p:cNvSpPr>
          <p:nvPr>
            <p:ph type="body" idx="1"/>
          </p:nvPr>
        </p:nvSpPr>
        <p:spPr>
          <a:xfrm>
            <a:off x="533400" y="900113"/>
            <a:ext cx="8153400" cy="1843087"/>
          </a:xfrm>
        </p:spPr>
        <p:txBody>
          <a:bodyPr/>
          <a:lstStyle/>
          <a:p>
            <a:pPr algn="just" eaLnBrk="1" hangingPunct="1"/>
            <a:r>
              <a:rPr lang="en-US" b="0" smtClean="0">
                <a:latin typeface="Times New Roman" pitchFamily="18" charset="0"/>
                <a:cs typeface="Times New Roman" pitchFamily="18" charset="0"/>
              </a:rPr>
              <a:t> Trong trường hợp trang web của bạn dài hơn rất nhiều so với màn hình, lúc đó nếu bạn đang xem nội dung ở cuối trang và muốn trở về đầu trang thì sẽ tốn công di chuyển thanh trượt đến vị trí mong muốn</a:t>
            </a:r>
          </a:p>
        </p:txBody>
      </p:sp>
      <p:pic>
        <p:nvPicPr>
          <p:cNvPr id="4098" name="Picture 2"/>
          <p:cNvPicPr>
            <a:picLocks noChangeAspect="1" noChangeArrowheads="1"/>
          </p:cNvPicPr>
          <p:nvPr/>
        </p:nvPicPr>
        <p:blipFill>
          <a:blip r:embed="rId2"/>
          <a:srcRect/>
          <a:stretch>
            <a:fillRect/>
          </a:stretch>
        </p:blipFill>
        <p:spPr bwMode="auto">
          <a:xfrm>
            <a:off x="3429000" y="3604260"/>
            <a:ext cx="2514600" cy="2263140"/>
          </a:xfrm>
          <a:prstGeom prst="rect">
            <a:avLst/>
          </a:prstGeom>
          <a:noFill/>
          <a:ln w="9525">
            <a:noFill/>
            <a:miter lim="800000"/>
            <a:headEnd/>
            <a:tailEnd/>
          </a:ln>
          <a:effectLst/>
        </p:spPr>
      </p:pic>
    </p:spTree>
    <p:extLst>
      <p:ext uri="{BB962C8B-B14F-4D97-AF65-F5344CB8AC3E}">
        <p14:creationId xmlns:p14="http://schemas.microsoft.com/office/powerpoint/2010/main" val="61136598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4"/>
          <p:cNvSpPr>
            <a:spLocks noGrp="1"/>
          </p:cNvSpPr>
          <p:nvPr>
            <p:ph type="sldNum" sz="quarter" idx="11"/>
          </p:nvPr>
        </p:nvSpPr>
        <p:spPr>
          <a:noFill/>
        </p:spPr>
        <p:txBody>
          <a:bodyPr/>
          <a:lstStyle/>
          <a:p>
            <a:fld id="{966A4071-3A00-45FF-AAFD-48DD3DB44B36}" type="slidenum">
              <a:rPr lang="en-US" smtClean="0"/>
              <a:pPr/>
              <a:t>81</a:t>
            </a:fld>
            <a:endParaRPr lang="en-US" smtClean="0"/>
          </a:p>
        </p:txBody>
      </p:sp>
      <p:sp>
        <p:nvSpPr>
          <p:cNvPr id="498690"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Liên kết nội ( Internal Link)</a:t>
            </a:r>
          </a:p>
        </p:txBody>
      </p:sp>
      <p:sp>
        <p:nvSpPr>
          <p:cNvPr id="64517" name="Rectangle 3"/>
          <p:cNvSpPr>
            <a:spLocks noGrp="1" noChangeArrowheads="1"/>
          </p:cNvSpPr>
          <p:nvPr>
            <p:ph type="body" idx="1"/>
          </p:nvPr>
        </p:nvSpPr>
        <p:spPr>
          <a:xfrm>
            <a:off x="381000" y="976313"/>
            <a:ext cx="8305800" cy="4205287"/>
          </a:xfrm>
        </p:spPr>
        <p:txBody>
          <a:bodyPr/>
          <a:lstStyle/>
          <a:p>
            <a:pPr algn="just" eaLnBrk="1" hangingPunct="1"/>
            <a:r>
              <a:rPr lang="en-US" b="0" smtClean="0">
                <a:latin typeface="Times New Roman" pitchFamily="18" charset="0"/>
                <a:cs typeface="Times New Roman" pitchFamily="18" charset="0"/>
              </a:rPr>
              <a:t> Hay muốn di chuyển đến 01 chuyên mục nào đó nằm trong cùng 01 trang, lúc ấy bạn phải tìm xem nội dung chuyên mục đó nằm ở phần nào của trang web.</a:t>
            </a:r>
          </a:p>
          <a:p>
            <a:pPr algn="just" eaLnBrk="1" hangingPunct="1">
              <a:buNone/>
            </a:pPr>
            <a:endParaRPr lang="en-US" b="0" smtClean="0">
              <a:latin typeface="Times New Roman" pitchFamily="18" charset="0"/>
              <a:cs typeface="Times New Roman" pitchFamily="18" charset="0"/>
            </a:endParaRPr>
          </a:p>
          <a:p>
            <a:pPr algn="just" eaLnBrk="1" hangingPunct="1"/>
            <a:r>
              <a:rPr lang="en-US" b="0" smtClean="0">
                <a:latin typeface="Times New Roman" pitchFamily="18" charset="0"/>
                <a:cs typeface="Times New Roman" pitchFamily="18" charset="0"/>
              </a:rPr>
              <a:t> Đây là 02 ngữ cảnh bắt buộc bạn phải dùng tới kỹ thuật liên kết trong cùng 01 trang web để giúp người xem có thể chuyển đến vị trí mong muốn nhanh hơn. Với kỹ thuật này, ta sẽ sử dụng thuộc tính </a:t>
            </a:r>
            <a:r>
              <a:rPr lang="en-US" smtClean="0">
                <a:latin typeface="Times New Roman" pitchFamily="18" charset="0"/>
                <a:cs typeface="Times New Roman" pitchFamily="18" charset="0"/>
              </a:rPr>
              <a:t>name</a:t>
            </a:r>
            <a:r>
              <a:rPr lang="en-US" b="0" smtClean="0">
                <a:latin typeface="Times New Roman" pitchFamily="18" charset="0"/>
                <a:cs typeface="Times New Roman" pitchFamily="18" charset="0"/>
              </a:rPr>
              <a:t> để đánh dấu vị trí cần liên kết đến (gọi là Bookmark)</a:t>
            </a:r>
          </a:p>
        </p:txBody>
      </p:sp>
    </p:spTree>
    <p:extLst>
      <p:ext uri="{BB962C8B-B14F-4D97-AF65-F5344CB8AC3E}">
        <p14:creationId xmlns:p14="http://schemas.microsoft.com/office/powerpoint/2010/main" val="4268958366"/>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4"/>
          <p:cNvSpPr>
            <a:spLocks noGrp="1"/>
          </p:cNvSpPr>
          <p:nvPr>
            <p:ph type="sldNum" sz="quarter" idx="11"/>
          </p:nvPr>
        </p:nvSpPr>
        <p:spPr>
          <a:noFill/>
        </p:spPr>
        <p:txBody>
          <a:bodyPr/>
          <a:lstStyle/>
          <a:p>
            <a:fld id="{C94C81A3-9BBE-4AAE-AE3F-ABF3F493746B}" type="slidenum">
              <a:rPr lang="en-US" smtClean="0"/>
              <a:pPr/>
              <a:t>82</a:t>
            </a:fld>
            <a:endParaRPr lang="en-US" smtClean="0"/>
          </a:p>
        </p:txBody>
      </p:sp>
      <p:sp>
        <p:nvSpPr>
          <p:cNvPr id="448514"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Liên kết nội ( Internal Link)</a:t>
            </a:r>
          </a:p>
        </p:txBody>
      </p:sp>
      <p:sp>
        <p:nvSpPr>
          <p:cNvPr id="65541" name="Rectangle 4"/>
          <p:cNvSpPr>
            <a:spLocks noGrp="1" noChangeArrowheads="1"/>
          </p:cNvSpPr>
          <p:nvPr>
            <p:ph type="body" idx="1"/>
          </p:nvPr>
        </p:nvSpPr>
        <p:spPr/>
        <p:txBody>
          <a:bodyPr/>
          <a:lstStyle/>
          <a:p>
            <a:pPr eaLnBrk="1" hangingPunct="1"/>
            <a:endParaRPr lang="en-US" sz="2000" smtClean="0"/>
          </a:p>
          <a:p>
            <a:pPr eaLnBrk="1" hangingPunct="1"/>
            <a:endParaRPr lang="en-US" sz="2000" smtClean="0"/>
          </a:p>
          <a:p>
            <a:pPr eaLnBrk="1" hangingPunct="1"/>
            <a:endParaRPr lang="en-US" sz="2000" smtClean="0"/>
          </a:p>
          <a:p>
            <a:pPr eaLnBrk="1" hangingPunct="1"/>
            <a:endParaRPr lang="en-US" sz="2000" smtClean="0"/>
          </a:p>
          <a:p>
            <a:pPr eaLnBrk="1" hangingPunct="1"/>
            <a:endParaRPr lang="en-US" sz="2000" smtClean="0"/>
          </a:p>
          <a:p>
            <a:pPr eaLnBrk="1" hangingPunct="1"/>
            <a:endParaRPr lang="en-US" sz="2000" smtClean="0"/>
          </a:p>
          <a:p>
            <a:pPr eaLnBrk="1" hangingPunct="1">
              <a:buNone/>
            </a:pPr>
            <a:endParaRPr lang="en-US" sz="2000" smtClean="0"/>
          </a:p>
        </p:txBody>
      </p:sp>
      <p:pic>
        <p:nvPicPr>
          <p:cNvPr id="65542" name="Picture 5"/>
          <p:cNvPicPr>
            <a:picLocks noChangeAspect="1" noChangeArrowheads="1"/>
          </p:cNvPicPr>
          <p:nvPr/>
        </p:nvPicPr>
        <p:blipFill>
          <a:blip r:embed="rId2"/>
          <a:srcRect/>
          <a:stretch>
            <a:fillRect/>
          </a:stretch>
        </p:blipFill>
        <p:spPr bwMode="auto">
          <a:xfrm>
            <a:off x="838200" y="1184275"/>
            <a:ext cx="7391400" cy="2397125"/>
          </a:xfrm>
          <a:prstGeom prst="rect">
            <a:avLst/>
          </a:prstGeom>
          <a:noFill/>
          <a:ln w="9525">
            <a:noFill/>
            <a:miter lim="800000"/>
            <a:headEnd/>
            <a:tailEnd/>
          </a:ln>
        </p:spPr>
      </p:pic>
    </p:spTree>
    <p:extLst>
      <p:ext uri="{BB962C8B-B14F-4D97-AF65-F5344CB8AC3E}">
        <p14:creationId xmlns:p14="http://schemas.microsoft.com/office/powerpoint/2010/main" val="1005583850"/>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4"/>
          <p:cNvSpPr>
            <a:spLocks noGrp="1"/>
          </p:cNvSpPr>
          <p:nvPr>
            <p:ph type="sldNum" sz="quarter" idx="11"/>
          </p:nvPr>
        </p:nvSpPr>
        <p:spPr>
          <a:noFill/>
        </p:spPr>
        <p:txBody>
          <a:bodyPr/>
          <a:lstStyle/>
          <a:p>
            <a:fld id="{40B3A51B-B4E1-462E-957F-DE91BD0AEC89}" type="slidenum">
              <a:rPr lang="en-US" smtClean="0"/>
              <a:pPr/>
              <a:t>83</a:t>
            </a:fld>
            <a:endParaRPr lang="en-US" smtClean="0"/>
          </a:p>
        </p:txBody>
      </p:sp>
      <p:sp>
        <p:nvSpPr>
          <p:cNvPr id="450562"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Liên kết nội ( Internal Link)</a:t>
            </a:r>
          </a:p>
        </p:txBody>
      </p:sp>
      <p:pic>
        <p:nvPicPr>
          <p:cNvPr id="66565" name="Picture 3"/>
          <p:cNvPicPr>
            <a:picLocks noGrp="1" noChangeAspect="1" noChangeArrowheads="1"/>
          </p:cNvPicPr>
          <p:nvPr>
            <p:ph type="body" idx="1"/>
          </p:nvPr>
        </p:nvPicPr>
        <p:blipFill>
          <a:blip r:embed="rId2"/>
          <a:srcRect/>
          <a:stretch>
            <a:fillRect/>
          </a:stretch>
        </p:blipFill>
        <p:spPr>
          <a:xfrm>
            <a:off x="685800" y="1139296"/>
            <a:ext cx="7772400" cy="4956704"/>
          </a:xfrm>
        </p:spPr>
      </p:pic>
    </p:spTree>
    <p:extLst>
      <p:ext uri="{BB962C8B-B14F-4D97-AF65-F5344CB8AC3E}">
        <p14:creationId xmlns:p14="http://schemas.microsoft.com/office/powerpoint/2010/main" val="2976419117"/>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4"/>
          <p:cNvSpPr>
            <a:spLocks noGrp="1"/>
          </p:cNvSpPr>
          <p:nvPr>
            <p:ph type="sldNum" sz="quarter" idx="11"/>
          </p:nvPr>
        </p:nvSpPr>
        <p:spPr>
          <a:noFill/>
        </p:spPr>
        <p:txBody>
          <a:bodyPr/>
          <a:lstStyle/>
          <a:p>
            <a:fld id="{AAB16C0B-E960-4611-B1DF-D0B812AE3F6B}" type="slidenum">
              <a:rPr lang="en-US" smtClean="0"/>
              <a:pPr/>
              <a:t>84</a:t>
            </a:fld>
            <a:endParaRPr lang="en-US" smtClean="0"/>
          </a:p>
        </p:txBody>
      </p:sp>
      <p:sp>
        <p:nvSpPr>
          <p:cNvPr id="451586"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Liên kết đến địa chỉ email</a:t>
            </a:r>
          </a:p>
        </p:txBody>
      </p:sp>
      <p:sp>
        <p:nvSpPr>
          <p:cNvPr id="67589" name="Rectangle 3"/>
          <p:cNvSpPr>
            <a:spLocks noGrp="1" noChangeArrowheads="1"/>
          </p:cNvSpPr>
          <p:nvPr>
            <p:ph type="body" idx="1"/>
          </p:nvPr>
        </p:nvSpPr>
        <p:spPr>
          <a:xfrm>
            <a:off x="457200" y="976313"/>
            <a:ext cx="8229600" cy="3900487"/>
          </a:xfrm>
        </p:spPr>
        <p:txBody>
          <a:bodyPr/>
          <a:lstStyle/>
          <a:p>
            <a:pPr eaLnBrk="1" hangingPunct="1"/>
            <a:r>
              <a:rPr lang="en-US" b="0" smtClean="0">
                <a:latin typeface="Times New Roman" pitchFamily="18" charset="0"/>
                <a:cs typeface="Times New Roman" pitchFamily="18" charset="0"/>
              </a:rPr>
              <a:t> Đối với Windows thì IE chọn Outlook Express làm chương trình mặc nhiên cho phép gửi Email khi ta click vào một liên kết đến địa chỉ Email.</a:t>
            </a:r>
          </a:p>
          <a:p>
            <a:pPr eaLnBrk="1" hangingPunct="1"/>
            <a:r>
              <a:rPr lang="en-US" b="0" smtClean="0">
                <a:latin typeface="Times New Roman" pitchFamily="18" charset="0"/>
                <a:cs typeface="Times New Roman" pitchFamily="18" charset="0"/>
              </a:rPr>
              <a:t> Các thông tin như “To” hay “Subject” sẽ được điền sẵn, lúc này bạn chỉ cần soạn nội dung và gửi đi.</a:t>
            </a:r>
          </a:p>
          <a:p>
            <a:pPr eaLnBrk="1" hangingPunct="1"/>
            <a:r>
              <a:rPr lang="en-US" b="0" smtClean="0">
                <a:latin typeface="Times New Roman" pitchFamily="18" charset="0"/>
                <a:cs typeface="Times New Roman" pitchFamily="18" charset="0"/>
              </a:rPr>
              <a:t> Ví dụ: tạo chức năng Liên hệ để gửi mail đến phòng đào tạo.</a:t>
            </a:r>
          </a:p>
          <a:p>
            <a:pPr eaLnBrk="1" hangingPunct="1">
              <a:buFont typeface="Wingdings" pitchFamily="2" charset="2"/>
              <a:buNone/>
            </a:pPr>
            <a:r>
              <a:rPr lang="en-US" b="0" smtClean="0">
                <a:solidFill>
                  <a:srgbClr val="800000"/>
                </a:solidFill>
                <a:latin typeface="Times New Roman" pitchFamily="18" charset="0"/>
                <a:cs typeface="Times New Roman" pitchFamily="18" charset="0"/>
              </a:rPr>
              <a:t>	</a:t>
            </a:r>
            <a:r>
              <a:rPr lang="en-US" sz="1800" b="0" smtClean="0">
                <a:solidFill>
                  <a:srgbClr val="800000"/>
                </a:solidFill>
                <a:latin typeface="Times New Roman" pitchFamily="18" charset="0"/>
                <a:cs typeface="Times New Roman" pitchFamily="18" charset="0"/>
              </a:rPr>
              <a:t>&lt;a href=”mailto:pdt@lhu.edu.vn?Subject=Gui phong dao tao”&gt; Liên hệ &lt;/a&gt;</a:t>
            </a:r>
          </a:p>
          <a:p>
            <a:pPr eaLnBrk="1" hangingPunct="1">
              <a:buNone/>
            </a:pPr>
            <a:endParaRPr lang="en-US" sz="1800" b="0" smtClean="0">
              <a:solidFill>
                <a:srgbClr val="800000"/>
              </a:solidFill>
              <a:latin typeface="Times New Roman" pitchFamily="18" charset="0"/>
              <a:cs typeface="Times New Roman" pitchFamily="18" charset="0"/>
            </a:endParaRPr>
          </a:p>
        </p:txBody>
      </p:sp>
    </p:spTree>
    <p:extLst>
      <p:ext uri="{BB962C8B-B14F-4D97-AF65-F5344CB8AC3E}">
        <p14:creationId xmlns:p14="http://schemas.microsoft.com/office/powerpoint/2010/main" val="55575252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p:cNvSpPr>
            <a:spLocks noGrp="1"/>
          </p:cNvSpPr>
          <p:nvPr>
            <p:ph type="sldNum" sz="quarter" idx="11"/>
          </p:nvPr>
        </p:nvSpPr>
        <p:spPr>
          <a:noFill/>
        </p:spPr>
        <p:txBody>
          <a:bodyPr/>
          <a:lstStyle/>
          <a:p>
            <a:fld id="{EEC5A64F-A327-4F16-A976-9D3523B20859}" type="slidenum">
              <a:rPr lang="en-US" smtClean="0"/>
              <a:pPr/>
              <a:t>85</a:t>
            </a:fld>
            <a:endParaRPr lang="en-US" smtClean="0"/>
          </a:p>
        </p:txBody>
      </p:sp>
      <p:sp>
        <p:nvSpPr>
          <p:cNvPr id="452610" name="Rectangle 2"/>
          <p:cNvSpPr>
            <a:spLocks noGrp="1" noChangeArrowheads="1"/>
          </p:cNvSpPr>
          <p:nvPr>
            <p:ph type="title"/>
          </p:nvPr>
        </p:nvSpPr>
        <p:spPr>
          <a:xfrm>
            <a:off x="457200" y="76200"/>
            <a:ext cx="8229600" cy="563562"/>
          </a:xfrm>
        </p:spPr>
        <p:txBody>
          <a:bodyPr/>
          <a:lstStyle/>
          <a:p>
            <a:pPr eaLnBrk="1" hangingPunct="1">
              <a:defRPr/>
            </a:pPr>
            <a:r>
              <a:rPr lang="en-US" sz="3600" smtClean="0">
                <a:latin typeface="Times New Roman" pitchFamily="18" charset="0"/>
                <a:cs typeface="Times New Roman" pitchFamily="18" charset="0"/>
              </a:rPr>
              <a:t>Liên kết đến địa chỉ email</a:t>
            </a:r>
          </a:p>
        </p:txBody>
      </p:sp>
      <p:pic>
        <p:nvPicPr>
          <p:cNvPr id="68613" name="Picture 4"/>
          <p:cNvPicPr>
            <a:picLocks noGrp="1" noChangeAspect="1" noChangeArrowheads="1"/>
          </p:cNvPicPr>
          <p:nvPr>
            <p:ph type="body" idx="1"/>
          </p:nvPr>
        </p:nvPicPr>
        <p:blipFill>
          <a:blip r:embed="rId2"/>
          <a:srcRect/>
          <a:stretch>
            <a:fillRect/>
          </a:stretch>
        </p:blipFill>
        <p:spPr bwMode="auto">
          <a:xfrm>
            <a:off x="1143000" y="1246188"/>
            <a:ext cx="7010400" cy="5078412"/>
          </a:xfrm>
          <a:noFill/>
        </p:spPr>
      </p:pic>
    </p:spTree>
    <p:extLst>
      <p:ext uri="{BB962C8B-B14F-4D97-AF65-F5344CB8AC3E}">
        <p14:creationId xmlns:p14="http://schemas.microsoft.com/office/powerpoint/2010/main" val="245163050"/>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7200" y="76200"/>
            <a:ext cx="8229600" cy="563562"/>
          </a:xfrm>
        </p:spPr>
        <p:txBody>
          <a:bodyPr/>
          <a:lstStyle/>
          <a:p>
            <a:r>
              <a:rPr lang="en-US" sz="4400" smtClean="0">
                <a:latin typeface="Arno Pro Smbd" pitchFamily="18" charset="0"/>
              </a:rPr>
              <a:t>Nội dung</a:t>
            </a:r>
            <a:endParaRPr lang="en-US" sz="4400">
              <a:solidFill>
                <a:schemeClr val="accent1"/>
              </a:solidFill>
              <a:latin typeface="Arno Pro Smbd" pitchFamily="18" charset="0"/>
            </a:endParaRPr>
          </a:p>
        </p:txBody>
      </p:sp>
      <p:grpSp>
        <p:nvGrpSpPr>
          <p:cNvPr id="6" name="Group 67"/>
          <p:cNvGrpSpPr>
            <a:grpSpLocks/>
          </p:cNvGrpSpPr>
          <p:nvPr/>
        </p:nvGrpSpPr>
        <p:grpSpPr bwMode="auto">
          <a:xfrm>
            <a:off x="1524000" y="1371600"/>
            <a:ext cx="5867400" cy="897775"/>
            <a:chOff x="1344" y="1104"/>
            <a:chExt cx="2976" cy="432"/>
          </a:xfrm>
        </p:grpSpPr>
        <p:sp>
          <p:nvSpPr>
            <p:cNvPr id="26" name="AutoShape 48"/>
            <p:cNvSpPr>
              <a:spLocks noChangeArrowheads="1"/>
            </p:cNvSpPr>
            <p:nvPr/>
          </p:nvSpPr>
          <p:spPr bwMode="gray">
            <a:xfrm>
              <a:off x="1584" y="117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sz="2800">
                <a:latin typeface="Arno Pro Smbd" pitchFamily="18" charset="0"/>
              </a:endParaRPr>
            </a:p>
          </p:txBody>
        </p:sp>
        <p:sp>
          <p:nvSpPr>
            <p:cNvPr id="27" name="AutoShape 49"/>
            <p:cNvSpPr>
              <a:spLocks noChangeArrowheads="1"/>
            </p:cNvSpPr>
            <p:nvPr/>
          </p:nvSpPr>
          <p:spPr bwMode="gray">
            <a:xfrm>
              <a:off x="1344" y="110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800">
                <a:latin typeface="Arno Pro Smbd" pitchFamily="18" charset="0"/>
              </a:endParaRPr>
            </a:p>
          </p:txBody>
        </p:sp>
        <p:sp>
          <p:nvSpPr>
            <p:cNvPr id="30" name="Text Box 50"/>
            <p:cNvSpPr txBox="1">
              <a:spLocks noChangeArrowheads="1"/>
            </p:cNvSpPr>
            <p:nvPr/>
          </p:nvSpPr>
          <p:spPr bwMode="gray">
            <a:xfrm>
              <a:off x="1851" y="1214"/>
              <a:ext cx="2160" cy="252"/>
            </a:xfrm>
            <a:prstGeom prst="rect">
              <a:avLst/>
            </a:prstGeom>
            <a:noFill/>
            <a:ln w="9525" algn="ctr">
              <a:noFill/>
              <a:miter lim="800000"/>
              <a:headEnd/>
              <a:tailEnd/>
            </a:ln>
            <a:effectLst/>
          </p:spPr>
          <p:txBody>
            <a:bodyPr>
              <a:spAutoFit/>
            </a:bodyPr>
            <a:lstStyle/>
            <a:p>
              <a:pPr eaLnBrk="0" hangingPunct="0"/>
              <a:r>
                <a:rPr lang="en-US" sz="2800" b="1" smtClean="0">
                  <a:solidFill>
                    <a:srgbClr val="000000"/>
                  </a:solidFill>
                  <a:latin typeface="Arno Pro Smbd" pitchFamily="18" charset="0"/>
                </a:rPr>
                <a:t>Tag mở rộng </a:t>
              </a:r>
              <a:endParaRPr lang="en-US" sz="2800" b="1">
                <a:solidFill>
                  <a:srgbClr val="000000"/>
                </a:solidFill>
                <a:latin typeface="Arno Pro Smbd" pitchFamily="18" charset="0"/>
              </a:endParaRPr>
            </a:p>
          </p:txBody>
        </p:sp>
        <p:sp>
          <p:nvSpPr>
            <p:cNvPr id="31" name="Text Box 51"/>
            <p:cNvSpPr txBox="1">
              <a:spLocks noChangeArrowheads="1"/>
            </p:cNvSpPr>
            <p:nvPr/>
          </p:nvSpPr>
          <p:spPr bwMode="gray">
            <a:xfrm>
              <a:off x="1441" y="1214"/>
              <a:ext cx="185" cy="252"/>
            </a:xfrm>
            <a:prstGeom prst="rect">
              <a:avLst/>
            </a:prstGeom>
            <a:noFill/>
            <a:ln w="9525" algn="ctr">
              <a:noFill/>
              <a:miter lim="800000"/>
              <a:headEnd/>
              <a:tailEnd/>
            </a:ln>
            <a:effectLst/>
          </p:spPr>
          <p:txBody>
            <a:bodyPr wrap="none">
              <a:spAutoFit/>
            </a:bodyPr>
            <a:lstStyle/>
            <a:p>
              <a:pPr algn="ctr" eaLnBrk="0" hangingPunct="0"/>
              <a:r>
                <a:rPr lang="en-US" sz="2800" smtClean="0">
                  <a:solidFill>
                    <a:schemeClr val="bg1"/>
                  </a:solidFill>
                  <a:latin typeface="Arno Pro Smbd" pitchFamily="18" charset="0"/>
                </a:rPr>
                <a:t>6</a:t>
              </a:r>
              <a:endParaRPr lang="en-US" sz="2800">
                <a:solidFill>
                  <a:schemeClr val="bg1"/>
                </a:solidFill>
                <a:latin typeface="Arno Pro Smbd" pitchFamily="18" charset="0"/>
              </a:endParaRPr>
            </a:p>
          </p:txBody>
        </p:sp>
      </p:grpSp>
      <p:pic>
        <p:nvPicPr>
          <p:cNvPr id="84994" name="Picture 2" descr="F:\Icon dep\Icon\Icon\Icone (png)\Blu Style png keynote.png"/>
          <p:cNvPicPr>
            <a:picLocks noChangeAspect="1" noChangeArrowheads="1"/>
          </p:cNvPicPr>
          <p:nvPr/>
        </p:nvPicPr>
        <p:blipFill>
          <a:blip r:embed="rId2"/>
          <a:srcRect/>
          <a:stretch>
            <a:fillRect/>
          </a:stretch>
        </p:blipFill>
        <p:spPr bwMode="auto">
          <a:xfrm>
            <a:off x="3657600" y="4343400"/>
            <a:ext cx="1828800" cy="1828800"/>
          </a:xfrm>
          <a:prstGeom prst="rect">
            <a:avLst/>
          </a:prstGeom>
          <a:noFill/>
        </p:spPr>
      </p:pic>
    </p:spTree>
    <p:extLst>
      <p:ext uri="{BB962C8B-B14F-4D97-AF65-F5344CB8AC3E}">
        <p14:creationId xmlns:p14="http://schemas.microsoft.com/office/powerpoint/2010/main" val="20919172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noChangeArrowheads="1"/>
          </p:cNvSpPr>
          <p:nvPr/>
        </p:nvSpPr>
        <p:spPr bwMode="auto">
          <a:xfrm>
            <a:off x="3505200" y="6553200"/>
            <a:ext cx="2133600" cy="254000"/>
          </a:xfrm>
          <a:prstGeom prst="rect">
            <a:avLst/>
          </a:prstGeom>
          <a:noFill/>
          <a:ln>
            <a:miter lim="800000"/>
            <a:headEnd/>
            <a:tailEnd/>
          </a:ln>
        </p:spPr>
        <p:txBody>
          <a:bodyPr/>
          <a:lstStyle/>
          <a:p>
            <a:pPr algn="ctr">
              <a:defRPr/>
            </a:pPr>
            <a:fld id="{26A58A86-2CB3-479E-9419-601362837411}" type="slidenum">
              <a:rPr lang="en-US" sz="1000" b="1">
                <a:latin typeface="+mn-lt"/>
              </a:rPr>
              <a:pPr algn="ctr">
                <a:defRPr/>
              </a:pPr>
              <a:t>87</a:t>
            </a:fld>
            <a:endParaRPr lang="en-US" sz="1000" b="1">
              <a:latin typeface="+mn-lt"/>
            </a:endParaRPr>
          </a:p>
        </p:txBody>
      </p:sp>
      <p:sp>
        <p:nvSpPr>
          <p:cNvPr id="69636" name="Rectangle 2"/>
          <p:cNvSpPr>
            <a:spLocks noGrp="1" noChangeArrowheads="1"/>
          </p:cNvSpPr>
          <p:nvPr>
            <p:ph type="title" idx="4294967295"/>
          </p:nvPr>
        </p:nvSpPr>
        <p:spPr>
          <a:xfrm>
            <a:off x="752475" y="247650"/>
            <a:ext cx="8305800" cy="563563"/>
          </a:xfrm>
        </p:spPr>
        <p:txBody>
          <a:bodyPr/>
          <a:lstStyle/>
          <a:p>
            <a:pPr algn="l" eaLnBrk="1" hangingPunct="1"/>
            <a:r>
              <a:rPr lang="en-US" smtClean="0"/>
              <a:t> Các thẻ HTML mở rộng</a:t>
            </a:r>
          </a:p>
        </p:txBody>
      </p:sp>
      <p:sp>
        <p:nvSpPr>
          <p:cNvPr id="69639" name="AutoShape 12">
            <a:hlinkClick r:id="" action="ppaction://hlinkshowjump?jump=firstslide" highlightClick="1"/>
          </p:cNvPr>
          <p:cNvSpPr>
            <a:spLocks noChangeArrowheads="1"/>
          </p:cNvSpPr>
          <p:nvPr/>
        </p:nvSpPr>
        <p:spPr bwMode="auto">
          <a:xfrm>
            <a:off x="8458200" y="228600"/>
            <a:ext cx="685800" cy="685800"/>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40" name="Rectangle 3"/>
          <p:cNvSpPr>
            <a:spLocks noChangeArrowheads="1"/>
          </p:cNvSpPr>
          <p:nvPr/>
        </p:nvSpPr>
        <p:spPr bwMode="auto">
          <a:xfrm>
            <a:off x="304800" y="990600"/>
            <a:ext cx="8839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eaLnBrk="0" hangingPunct="0">
              <a:spcBef>
                <a:spcPct val="20000"/>
              </a:spcBef>
              <a:buClr>
                <a:schemeClr val="hlink"/>
              </a:buClr>
              <a:buFont typeface="Wingdings" pitchFamily="2" charset="2"/>
              <a:buNone/>
            </a:pPr>
            <a:r>
              <a:rPr lang="en-US" sz="2400" b="1" smtClean="0">
                <a:solidFill>
                  <a:srgbClr val="FF3300"/>
                </a:solidFill>
              </a:rPr>
              <a:t>1. </a:t>
            </a:r>
            <a:r>
              <a:rPr lang="en-US" sz="2400" b="1">
                <a:solidFill>
                  <a:srgbClr val="FF3300"/>
                </a:solidFill>
              </a:rPr>
              <a:t>Thẻ  &lt;img&gt; : thẻ chèn hình ảnh vào trang web</a:t>
            </a:r>
          </a:p>
          <a:p>
            <a:pPr marL="285750" indent="-285750" eaLnBrk="0" hangingPunct="0">
              <a:spcBef>
                <a:spcPct val="20000"/>
              </a:spcBef>
              <a:buClr>
                <a:schemeClr val="tx1"/>
              </a:buClr>
              <a:buFont typeface="Wingdings" pitchFamily="2" charset="2"/>
              <a:buChar char="v"/>
            </a:pPr>
            <a:r>
              <a:rPr lang="en-US" sz="2400"/>
              <a:t> </a:t>
            </a:r>
            <a:r>
              <a:rPr lang="en-US" sz="2400" b="1"/>
              <a:t>Cú pháp</a:t>
            </a:r>
            <a:r>
              <a:rPr lang="en-US" sz="2400"/>
              <a:t>:</a:t>
            </a:r>
          </a:p>
          <a:p>
            <a:pPr marL="285750" indent="-285750" eaLnBrk="0" hangingPunct="0">
              <a:spcBef>
                <a:spcPct val="20000"/>
              </a:spcBef>
              <a:buClr>
                <a:schemeClr val="tx1"/>
              </a:buClr>
              <a:buFont typeface="Wingdings" pitchFamily="2" charset="2"/>
              <a:buNone/>
            </a:pPr>
            <a:endParaRPr lang="en-US" sz="2400"/>
          </a:p>
          <a:p>
            <a:pPr marL="285750" indent="-285750" eaLnBrk="0" hangingPunct="0">
              <a:spcBef>
                <a:spcPct val="20000"/>
              </a:spcBef>
              <a:buClr>
                <a:schemeClr val="tx1"/>
              </a:buClr>
              <a:buFont typeface="Wingdings" pitchFamily="2" charset="2"/>
              <a:buChar char="§"/>
            </a:pPr>
            <a:endParaRPr lang="en-US" sz="2400" b="1"/>
          </a:p>
          <a:p>
            <a:pPr marL="285750" indent="-285750" eaLnBrk="0" hangingPunct="0">
              <a:spcBef>
                <a:spcPct val="20000"/>
              </a:spcBef>
              <a:buClr>
                <a:schemeClr val="tx1"/>
              </a:buClr>
              <a:buFont typeface="Wingdings" pitchFamily="2" charset="2"/>
              <a:buChar char="§"/>
            </a:pPr>
            <a:r>
              <a:rPr lang="en-US" sz="2400" b="1"/>
              <a:t>Thuộc tính của thẻ</a:t>
            </a:r>
          </a:p>
          <a:p>
            <a:pPr marL="285750" indent="-285750" eaLnBrk="0" hangingPunct="0">
              <a:spcBef>
                <a:spcPct val="20000"/>
              </a:spcBef>
              <a:buClr>
                <a:schemeClr val="tx1"/>
              </a:buClr>
              <a:buFont typeface="Symbol" pitchFamily="18" charset="2"/>
              <a:buChar char="-"/>
            </a:pPr>
            <a:r>
              <a:rPr lang="en-US" sz="2400"/>
              <a:t>src : đường dẫn và tên tập tin hình ảnh</a:t>
            </a:r>
          </a:p>
          <a:p>
            <a:pPr marL="285750" indent="-285750" eaLnBrk="0" hangingPunct="0">
              <a:spcBef>
                <a:spcPct val="20000"/>
              </a:spcBef>
              <a:buClr>
                <a:schemeClr val="tx1"/>
              </a:buClr>
              <a:buFont typeface="Symbol" pitchFamily="18" charset="2"/>
              <a:buChar char="-"/>
            </a:pPr>
            <a:r>
              <a:rPr lang="en-US" sz="2400"/>
              <a:t>border : đường viền xung quanh ảnh</a:t>
            </a:r>
          </a:p>
          <a:p>
            <a:pPr marL="285750" indent="-285750" eaLnBrk="0" hangingPunct="0">
              <a:spcBef>
                <a:spcPct val="20000"/>
              </a:spcBef>
              <a:buClr>
                <a:schemeClr val="tx1"/>
              </a:buClr>
              <a:buFont typeface="Symbol" pitchFamily="18" charset="2"/>
              <a:buChar char="-"/>
            </a:pPr>
            <a:r>
              <a:rPr lang="en-US" sz="2400"/>
              <a:t>align : hướng chữ quanh ảnh(top,middle,bottom)</a:t>
            </a:r>
          </a:p>
          <a:p>
            <a:pPr marL="285750" indent="-285750" eaLnBrk="0" hangingPunct="0">
              <a:spcBef>
                <a:spcPct val="20000"/>
              </a:spcBef>
              <a:buClr>
                <a:schemeClr val="tx1"/>
              </a:buClr>
              <a:buFont typeface="Symbol" pitchFamily="18" charset="2"/>
              <a:buChar char="-"/>
            </a:pPr>
            <a:r>
              <a:rPr lang="en-US" sz="2400"/>
              <a:t>alt : chuổi chú thích cho hình </a:t>
            </a:r>
          </a:p>
          <a:p>
            <a:pPr marL="285750" indent="-285750" eaLnBrk="0" hangingPunct="0">
              <a:spcBef>
                <a:spcPct val="20000"/>
              </a:spcBef>
              <a:buClr>
                <a:schemeClr val="tx1"/>
              </a:buClr>
              <a:buFont typeface="Symbol" pitchFamily="18" charset="2"/>
              <a:buChar char="-"/>
            </a:pPr>
            <a:r>
              <a:rPr lang="en-US" sz="2400"/>
              <a:t>width, height: quy định chiều rộng, chiều cao của ảnh </a:t>
            </a:r>
          </a:p>
          <a:p>
            <a:pPr marL="285750" indent="-285750" eaLnBrk="0" hangingPunct="0">
              <a:spcBef>
                <a:spcPct val="20000"/>
              </a:spcBef>
              <a:buClr>
                <a:schemeClr val="tx1"/>
              </a:buClr>
              <a:buFont typeface="Symbol" pitchFamily="18" charset="2"/>
              <a:buNone/>
            </a:pPr>
            <a:r>
              <a:rPr lang="en-US" sz="2400"/>
              <a:t>   Các tập tin hình ảnh nên được lưu với phần mở rộng .gif, .jpg, .png (tạo ra từ ảnh chụp, phần mềm Photoshop, CorelDraw,…)</a:t>
            </a:r>
          </a:p>
          <a:p>
            <a:pPr marL="285750" indent="-285750" eaLnBrk="0" hangingPunct="0">
              <a:spcBef>
                <a:spcPct val="20000"/>
              </a:spcBef>
              <a:buClr>
                <a:schemeClr val="tx1"/>
              </a:buClr>
              <a:buFont typeface="Symbol" pitchFamily="18" charset="2"/>
              <a:buChar char="-"/>
            </a:pPr>
            <a:endParaRPr lang="en-US" sz="2400"/>
          </a:p>
        </p:txBody>
      </p:sp>
      <p:sp>
        <p:nvSpPr>
          <p:cNvPr id="69641" name="Text Box 9"/>
          <p:cNvSpPr txBox="1">
            <a:spLocks noChangeArrowheads="1"/>
          </p:cNvSpPr>
          <p:nvPr/>
        </p:nvSpPr>
        <p:spPr bwMode="auto">
          <a:xfrm>
            <a:off x="2209800" y="1676400"/>
            <a:ext cx="6324600" cy="831850"/>
          </a:xfrm>
          <a:prstGeom prst="rect">
            <a:avLst/>
          </a:prstGeom>
          <a:gradFill rotWithShape="1">
            <a:gsLst>
              <a:gs pos="0">
                <a:schemeClr val="bg1"/>
              </a:gs>
              <a:gs pos="100000">
                <a:srgbClr val="ABDFB6"/>
              </a:gs>
            </a:gsLst>
            <a:lin ang="0" scaled="1"/>
          </a:gradFill>
          <a:ln w="9525">
            <a:solidFill>
              <a:schemeClr val="tx1"/>
            </a:solidFill>
            <a:miter lim="800000"/>
            <a:headEnd/>
            <a:tailEnd/>
          </a:ln>
          <a:effectLst>
            <a:prstShdw prst="shdw12">
              <a:schemeClr val="bg2">
                <a:alpha val="50000"/>
              </a:schemeClr>
            </a:prstShdw>
          </a:effectLst>
        </p:spPr>
        <p:txBody>
          <a:bodyPr>
            <a:spAutoFit/>
          </a:bodyPr>
          <a:lstStyle/>
          <a:p>
            <a:r>
              <a:rPr lang="en-US" sz="2400"/>
              <a:t>&lt;img src=“url” border=“n”  align=“direction” </a:t>
            </a:r>
          </a:p>
          <a:p>
            <a:r>
              <a:rPr lang="en-US" sz="2400"/>
              <a:t>        alt=“text” width=“x”  height=“y”&gt;</a:t>
            </a:r>
          </a:p>
        </p:txBody>
      </p:sp>
    </p:spTree>
    <p:extLst>
      <p:ext uri="{BB962C8B-B14F-4D97-AF65-F5344CB8AC3E}">
        <p14:creationId xmlns:p14="http://schemas.microsoft.com/office/powerpoint/2010/main" val="191107637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noChangeArrowheads="1"/>
          </p:cNvSpPr>
          <p:nvPr/>
        </p:nvSpPr>
        <p:spPr bwMode="auto">
          <a:xfrm>
            <a:off x="3505200" y="6553200"/>
            <a:ext cx="2133600" cy="254000"/>
          </a:xfrm>
          <a:prstGeom prst="rect">
            <a:avLst/>
          </a:prstGeom>
          <a:noFill/>
          <a:ln>
            <a:miter lim="800000"/>
            <a:headEnd/>
            <a:tailEnd/>
          </a:ln>
        </p:spPr>
        <p:txBody>
          <a:bodyPr/>
          <a:lstStyle/>
          <a:p>
            <a:pPr algn="ctr">
              <a:defRPr/>
            </a:pPr>
            <a:fld id="{DBE273CA-D1CF-44A1-8C4D-5FC38A983FAE}" type="slidenum">
              <a:rPr lang="en-US" sz="1000" b="1">
                <a:latin typeface="+mn-lt"/>
              </a:rPr>
              <a:pPr algn="ctr">
                <a:defRPr/>
              </a:pPr>
              <a:t>88</a:t>
            </a:fld>
            <a:endParaRPr lang="en-US" sz="1000" b="1">
              <a:latin typeface="+mn-lt"/>
            </a:endParaRPr>
          </a:p>
        </p:txBody>
      </p:sp>
      <p:sp>
        <p:nvSpPr>
          <p:cNvPr id="71684" name="Rectangle 2"/>
          <p:cNvSpPr>
            <a:spLocks noGrp="1" noChangeArrowheads="1"/>
          </p:cNvSpPr>
          <p:nvPr>
            <p:ph type="title" idx="4294967295"/>
          </p:nvPr>
        </p:nvSpPr>
        <p:spPr>
          <a:xfrm>
            <a:off x="752475" y="247650"/>
            <a:ext cx="8305800" cy="563563"/>
          </a:xfrm>
        </p:spPr>
        <p:txBody>
          <a:bodyPr/>
          <a:lstStyle/>
          <a:p>
            <a:pPr algn="l" eaLnBrk="1" hangingPunct="1"/>
            <a:r>
              <a:rPr lang="en-US" smtClean="0"/>
              <a:t> Các thẻ HTML mở rộng</a:t>
            </a:r>
          </a:p>
        </p:txBody>
      </p:sp>
      <p:sp>
        <p:nvSpPr>
          <p:cNvPr id="10" name="AutoShape 78"/>
          <p:cNvSpPr>
            <a:spLocks noChangeArrowheads="1"/>
          </p:cNvSpPr>
          <p:nvPr/>
        </p:nvSpPr>
        <p:spPr bwMode="gray">
          <a:xfrm>
            <a:off x="152400" y="152400"/>
            <a:ext cx="685800" cy="685800"/>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p>
        </p:txBody>
      </p:sp>
      <p:sp>
        <p:nvSpPr>
          <p:cNvPr id="71686" name="Text Box 80"/>
          <p:cNvSpPr txBox="1">
            <a:spLocks noChangeArrowheads="1"/>
          </p:cNvSpPr>
          <p:nvPr/>
        </p:nvSpPr>
        <p:spPr bwMode="gray">
          <a:xfrm>
            <a:off x="306388" y="250825"/>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4</a:t>
            </a:r>
          </a:p>
        </p:txBody>
      </p:sp>
      <p:sp>
        <p:nvSpPr>
          <p:cNvPr id="71687" name="AutoShape 12">
            <a:hlinkClick r:id="" action="ppaction://hlinkshowjump?jump=firstslide" highlightClick="1"/>
          </p:cNvPr>
          <p:cNvSpPr>
            <a:spLocks noChangeArrowheads="1"/>
          </p:cNvSpPr>
          <p:nvPr/>
        </p:nvSpPr>
        <p:spPr bwMode="auto">
          <a:xfrm>
            <a:off x="8458200" y="228600"/>
            <a:ext cx="685800" cy="685800"/>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1688" name="Rectangle 3"/>
          <p:cNvSpPr>
            <a:spLocks noChangeArrowheads="1"/>
          </p:cNvSpPr>
          <p:nvPr/>
        </p:nvSpPr>
        <p:spPr bwMode="auto">
          <a:xfrm>
            <a:off x="0" y="990600"/>
            <a:ext cx="8839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3400" indent="-533400" eaLnBrk="0" hangingPunct="0">
              <a:spcBef>
                <a:spcPct val="20000"/>
              </a:spcBef>
              <a:buClr>
                <a:schemeClr val="hlink"/>
              </a:buClr>
              <a:buFont typeface="Wingdings" pitchFamily="2" charset="2"/>
              <a:buChar char="v"/>
            </a:pPr>
            <a:r>
              <a:rPr lang="en-US" sz="2400" b="1">
                <a:solidFill>
                  <a:srgbClr val="FF3300"/>
                </a:solidFill>
              </a:rPr>
              <a:t>Ví dụ</a:t>
            </a:r>
            <a:r>
              <a:rPr lang="en-US" sz="2400"/>
              <a:t>: Ta có đoạn mã sau</a:t>
            </a:r>
          </a:p>
          <a:p>
            <a:pPr marL="533400" indent="-533400" eaLnBrk="0" hangingPunct="0">
              <a:spcBef>
                <a:spcPct val="20000"/>
              </a:spcBef>
              <a:buClr>
                <a:schemeClr val="tx1"/>
              </a:buClr>
              <a:buFont typeface="Wingdings" pitchFamily="2" charset="2"/>
              <a:buNone/>
            </a:pPr>
            <a:endParaRPr lang="en-US" sz="2400"/>
          </a:p>
          <a:p>
            <a:pPr marL="533400" indent="-533400" eaLnBrk="0" hangingPunct="0">
              <a:spcBef>
                <a:spcPct val="20000"/>
              </a:spcBef>
              <a:buClr>
                <a:schemeClr val="tx1"/>
              </a:buClr>
              <a:buFontTx/>
              <a:buChar char="-"/>
            </a:pPr>
            <a:endParaRPr lang="en-US" sz="2400"/>
          </a:p>
          <a:p>
            <a:pPr marL="533400" indent="-533400" eaLnBrk="0" hangingPunct="0">
              <a:spcBef>
                <a:spcPct val="20000"/>
              </a:spcBef>
              <a:buClr>
                <a:schemeClr val="tx1"/>
              </a:buClr>
              <a:buFontTx/>
              <a:buChar char="-"/>
            </a:pPr>
            <a:endParaRPr lang="en-US" sz="2400"/>
          </a:p>
        </p:txBody>
      </p:sp>
      <p:sp>
        <p:nvSpPr>
          <p:cNvPr id="71692" name="Rectangle 12"/>
          <p:cNvSpPr>
            <a:spLocks noChangeArrowheads="1"/>
          </p:cNvSpPr>
          <p:nvPr/>
        </p:nvSpPr>
        <p:spPr bwMode="auto">
          <a:xfrm>
            <a:off x="381000" y="144780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400">
                <a:solidFill>
                  <a:schemeClr val="tx2"/>
                </a:solidFill>
              </a:rPr>
              <a:t>&lt;img src</a:t>
            </a:r>
            <a:r>
              <a:rPr lang="en-US" sz="2400"/>
              <a:t>="Image/chuthap.jpg"</a:t>
            </a:r>
            <a:r>
              <a:rPr lang="en-US"/>
              <a:t> </a:t>
            </a:r>
            <a:r>
              <a:rPr lang="en-US" sz="2400"/>
              <a:t>&gt;</a:t>
            </a:r>
          </a:p>
        </p:txBody>
      </p:sp>
      <p:pic>
        <p:nvPicPr>
          <p:cNvPr id="71695"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014538"/>
            <a:ext cx="4962525" cy="453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96" name="Line 16"/>
          <p:cNvSpPr>
            <a:spLocks noChangeShapeType="1"/>
          </p:cNvSpPr>
          <p:nvPr/>
        </p:nvSpPr>
        <p:spPr bwMode="auto">
          <a:xfrm>
            <a:off x="1371600" y="1981200"/>
            <a:ext cx="2057400" cy="2514600"/>
          </a:xfrm>
          <a:prstGeom prst="line">
            <a:avLst/>
          </a:prstGeom>
          <a:noFill/>
          <a:ln w="28575">
            <a:solidFill>
              <a:srgbClr val="FF3300"/>
            </a:solidFill>
            <a:round/>
            <a:headEnd/>
            <a:tailEnd type="triangle" w="med" len="med"/>
          </a:ln>
          <a:effectLst>
            <a:prstShdw prst="shdw12">
              <a:schemeClr val="bg2">
                <a:alpha val="50000"/>
              </a:schemeClr>
            </a:prstShdw>
          </a:effectLst>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439106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1695"/>
                                        </p:tgtEl>
                                        <p:attrNameLst>
                                          <p:attrName>style.visibility</p:attrName>
                                        </p:attrNameLst>
                                      </p:cBhvr>
                                      <p:to>
                                        <p:strVal val="visible"/>
                                      </p:to>
                                    </p:set>
                                    <p:animEffect transition="in" filter="box(in)">
                                      <p:cBhvr>
                                        <p:cTn id="7" dur="500"/>
                                        <p:tgtEl>
                                          <p:spTgt spid="716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1692"/>
                                        </p:tgtEl>
                                        <p:attrNameLst>
                                          <p:attrName>style.visibility</p:attrName>
                                        </p:attrNameLst>
                                      </p:cBhvr>
                                      <p:to>
                                        <p:strVal val="visible"/>
                                      </p:to>
                                    </p:set>
                                    <p:anim calcmode="lin" valueType="num">
                                      <p:cBhvr additive="base">
                                        <p:cTn id="12" dur="500" fill="hold"/>
                                        <p:tgtEl>
                                          <p:spTgt spid="71692"/>
                                        </p:tgtEl>
                                        <p:attrNameLst>
                                          <p:attrName>ppt_x</p:attrName>
                                        </p:attrNameLst>
                                      </p:cBhvr>
                                      <p:tavLst>
                                        <p:tav tm="0">
                                          <p:val>
                                            <p:strVal val="0-#ppt_w/2"/>
                                          </p:val>
                                        </p:tav>
                                        <p:tav tm="100000">
                                          <p:val>
                                            <p:strVal val="#ppt_x"/>
                                          </p:val>
                                        </p:tav>
                                      </p:tavLst>
                                    </p:anim>
                                    <p:anim calcmode="lin" valueType="num">
                                      <p:cBhvr additive="base">
                                        <p:cTn id="13" dur="500" fill="hold"/>
                                        <p:tgtEl>
                                          <p:spTgt spid="7169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ntr" presetSubtype="0" fill="hold" grpId="0" nodeType="clickEffect">
                                  <p:stCondLst>
                                    <p:cond delay="0"/>
                                  </p:stCondLst>
                                  <p:childTnLst>
                                    <p:set>
                                      <p:cBhvr>
                                        <p:cTn id="17" dur="1" fill="hold">
                                          <p:stCondLst>
                                            <p:cond delay="0"/>
                                          </p:stCondLst>
                                        </p:cTn>
                                        <p:tgtEl>
                                          <p:spTgt spid="71696"/>
                                        </p:tgtEl>
                                        <p:attrNameLst>
                                          <p:attrName>style.visibility</p:attrName>
                                        </p:attrNameLst>
                                      </p:cBhvr>
                                      <p:to>
                                        <p:strVal val="visible"/>
                                      </p:to>
                                    </p:set>
                                    <p:anim calcmode="lin" valueType="num">
                                      <p:cBhvr>
                                        <p:cTn id="18" dur="500" fill="hold"/>
                                        <p:tgtEl>
                                          <p:spTgt spid="71696"/>
                                        </p:tgtEl>
                                        <p:attrNameLst>
                                          <p:attrName>ppt_w</p:attrName>
                                        </p:attrNameLst>
                                      </p:cBhvr>
                                      <p:tavLst>
                                        <p:tav tm="0">
                                          <p:val>
                                            <p:fltVal val="0"/>
                                          </p:val>
                                        </p:tav>
                                        <p:tav tm="100000">
                                          <p:val>
                                            <p:strVal val="#ppt_w"/>
                                          </p:val>
                                        </p:tav>
                                      </p:tavLst>
                                    </p:anim>
                                    <p:anim calcmode="lin" valueType="num">
                                      <p:cBhvr>
                                        <p:cTn id="19" dur="500" fill="hold"/>
                                        <p:tgtEl>
                                          <p:spTgt spid="71696"/>
                                        </p:tgtEl>
                                        <p:attrNameLst>
                                          <p:attrName>ppt_h</p:attrName>
                                        </p:attrNameLst>
                                      </p:cBhvr>
                                      <p:tavLst>
                                        <p:tav tm="0">
                                          <p:val>
                                            <p:fltVal val="0"/>
                                          </p:val>
                                        </p:tav>
                                        <p:tav tm="100000">
                                          <p:val>
                                            <p:strVal val="#ppt_h"/>
                                          </p:val>
                                        </p:tav>
                                      </p:tavLst>
                                    </p:anim>
                                    <p:animEffect transition="in" filter="fade">
                                      <p:cBhvr>
                                        <p:cTn id="20" dur="500"/>
                                        <p:tgtEl>
                                          <p:spTgt spid="71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2" grpId="0"/>
      <p:bldP spid="7169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p:cNvSpPr txBox="1">
            <a:spLocks noGrp="1" noChangeArrowheads="1"/>
          </p:cNvSpPr>
          <p:nvPr/>
        </p:nvSpPr>
        <p:spPr bwMode="auto">
          <a:xfrm>
            <a:off x="5638800" y="6400800"/>
            <a:ext cx="2895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000">
                <a:latin typeface="Verdana" pitchFamily="34" charset="0"/>
              </a:rPr>
              <a:t>GV:Trần Thị Hoàng Anh</a:t>
            </a:r>
          </a:p>
        </p:txBody>
      </p:sp>
      <p:sp>
        <p:nvSpPr>
          <p:cNvPr id="7" name="Slide Number Placeholder 6"/>
          <p:cNvSpPr txBox="1">
            <a:spLocks noGrp="1" noChangeArrowheads="1"/>
          </p:cNvSpPr>
          <p:nvPr/>
        </p:nvSpPr>
        <p:spPr bwMode="auto">
          <a:xfrm>
            <a:off x="3505200" y="6553200"/>
            <a:ext cx="2133600" cy="254000"/>
          </a:xfrm>
          <a:prstGeom prst="rect">
            <a:avLst/>
          </a:prstGeom>
          <a:noFill/>
          <a:ln>
            <a:miter lim="800000"/>
            <a:headEnd/>
            <a:tailEnd/>
          </a:ln>
        </p:spPr>
        <p:txBody>
          <a:bodyPr/>
          <a:lstStyle/>
          <a:p>
            <a:pPr algn="ctr">
              <a:defRPr/>
            </a:pPr>
            <a:fld id="{9937B4DD-8A93-42DC-8F01-99AC9A3870C3}" type="slidenum">
              <a:rPr lang="en-US" sz="1000" b="1">
                <a:latin typeface="+mn-lt"/>
              </a:rPr>
              <a:pPr algn="ctr">
                <a:defRPr/>
              </a:pPr>
              <a:t>89</a:t>
            </a:fld>
            <a:endParaRPr lang="en-US" sz="1000" b="1">
              <a:latin typeface="+mn-lt"/>
            </a:endParaRPr>
          </a:p>
        </p:txBody>
      </p:sp>
      <p:sp>
        <p:nvSpPr>
          <p:cNvPr id="72708" name="Rectangle 2"/>
          <p:cNvSpPr>
            <a:spLocks noGrp="1" noChangeArrowheads="1"/>
          </p:cNvSpPr>
          <p:nvPr>
            <p:ph type="title" idx="4294967295"/>
          </p:nvPr>
        </p:nvSpPr>
        <p:spPr>
          <a:xfrm>
            <a:off x="752475" y="247650"/>
            <a:ext cx="8305800" cy="563563"/>
          </a:xfrm>
        </p:spPr>
        <p:txBody>
          <a:bodyPr/>
          <a:lstStyle/>
          <a:p>
            <a:pPr algn="l" eaLnBrk="1" hangingPunct="1"/>
            <a:r>
              <a:rPr lang="en-US" smtClean="0"/>
              <a:t> Các thẻ HTML mở rộng</a:t>
            </a:r>
          </a:p>
        </p:txBody>
      </p:sp>
      <p:sp>
        <p:nvSpPr>
          <p:cNvPr id="72711" name="AutoShape 12">
            <a:hlinkClick r:id="" action="ppaction://hlinkshowjump?jump=firstslide" highlightClick="1"/>
          </p:cNvPr>
          <p:cNvSpPr>
            <a:spLocks noChangeArrowheads="1"/>
          </p:cNvSpPr>
          <p:nvPr/>
        </p:nvSpPr>
        <p:spPr bwMode="auto">
          <a:xfrm>
            <a:off x="8458200" y="228600"/>
            <a:ext cx="685800" cy="685800"/>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2712" name="Rectangle 3"/>
          <p:cNvSpPr>
            <a:spLocks noChangeArrowheads="1"/>
          </p:cNvSpPr>
          <p:nvPr/>
        </p:nvSpPr>
        <p:spPr bwMode="auto">
          <a:xfrm>
            <a:off x="0" y="1066800"/>
            <a:ext cx="8839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3400" indent="-533400" eaLnBrk="0" hangingPunct="0">
              <a:spcBef>
                <a:spcPct val="20000"/>
              </a:spcBef>
              <a:buClr>
                <a:schemeClr val="hlink"/>
              </a:buClr>
              <a:buFont typeface="Wingdings" pitchFamily="2" charset="2"/>
              <a:buChar char="v"/>
            </a:pPr>
            <a:r>
              <a:rPr lang="en-US" sz="2400" b="1">
                <a:solidFill>
                  <a:srgbClr val="FF3300"/>
                </a:solidFill>
              </a:rPr>
              <a:t>Ví dụ</a:t>
            </a:r>
            <a:r>
              <a:rPr lang="en-US" sz="2400"/>
              <a:t>: Ta có đoạn mã sau</a:t>
            </a:r>
          </a:p>
          <a:p>
            <a:pPr marL="533400" indent="-533400" eaLnBrk="0" hangingPunct="0">
              <a:spcBef>
                <a:spcPct val="20000"/>
              </a:spcBef>
              <a:buClr>
                <a:schemeClr val="tx1"/>
              </a:buClr>
              <a:buFont typeface="Wingdings" pitchFamily="2" charset="2"/>
              <a:buNone/>
            </a:pPr>
            <a:endParaRPr lang="en-US" sz="2400"/>
          </a:p>
          <a:p>
            <a:pPr marL="533400" indent="-533400" eaLnBrk="0" hangingPunct="0">
              <a:spcBef>
                <a:spcPct val="20000"/>
              </a:spcBef>
              <a:buClr>
                <a:schemeClr val="tx1"/>
              </a:buClr>
              <a:buFontTx/>
              <a:buChar char="-"/>
            </a:pPr>
            <a:endParaRPr lang="en-US" sz="2400"/>
          </a:p>
          <a:p>
            <a:pPr marL="533400" indent="-533400" eaLnBrk="0" hangingPunct="0">
              <a:spcBef>
                <a:spcPct val="20000"/>
              </a:spcBef>
              <a:buClr>
                <a:schemeClr val="tx1"/>
              </a:buClr>
              <a:buFontTx/>
              <a:buChar char="-"/>
            </a:pPr>
            <a:endParaRPr lang="en-US" sz="2400"/>
          </a:p>
        </p:txBody>
      </p:sp>
      <p:sp>
        <p:nvSpPr>
          <p:cNvPr id="72713" name="Rectangle 9"/>
          <p:cNvSpPr>
            <a:spLocks noChangeArrowheads="1"/>
          </p:cNvSpPr>
          <p:nvPr/>
        </p:nvSpPr>
        <p:spPr bwMode="auto">
          <a:xfrm>
            <a:off x="381000" y="2514600"/>
            <a:ext cx="3505200" cy="1196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400">
                <a:solidFill>
                  <a:schemeClr val="tx2"/>
                </a:solidFill>
              </a:rPr>
              <a:t>&lt;img</a:t>
            </a:r>
            <a:r>
              <a:rPr lang="en-US" sz="2400"/>
              <a:t> </a:t>
            </a:r>
            <a:r>
              <a:rPr lang="en-US" sz="2400">
                <a:solidFill>
                  <a:schemeClr val="tx2"/>
                </a:solidFill>
              </a:rPr>
              <a:t>src</a:t>
            </a:r>
            <a:r>
              <a:rPr lang="en-US" sz="2400"/>
              <a:t>="Image/WTP6.jpg" </a:t>
            </a:r>
            <a:r>
              <a:rPr lang="en-US" sz="2400">
                <a:solidFill>
                  <a:schemeClr val="tx2"/>
                </a:solidFill>
              </a:rPr>
              <a:t>width</a:t>
            </a:r>
            <a:r>
              <a:rPr lang="en-US" sz="2400"/>
              <a:t>=300 </a:t>
            </a:r>
            <a:r>
              <a:rPr lang="en-US" sz="2400">
                <a:solidFill>
                  <a:schemeClr val="tx2"/>
                </a:solidFill>
              </a:rPr>
              <a:t>height</a:t>
            </a:r>
            <a:r>
              <a:rPr lang="en-US" sz="2400"/>
              <a:t>=200</a:t>
            </a:r>
            <a:r>
              <a:rPr lang="en-US" sz="2400">
                <a:solidFill>
                  <a:schemeClr val="tx2"/>
                </a:solidFill>
              </a:rPr>
              <a:t>&gt;</a:t>
            </a:r>
          </a:p>
        </p:txBody>
      </p:sp>
      <p:sp>
        <p:nvSpPr>
          <p:cNvPr id="72714" name="Rectangle 10"/>
          <p:cNvSpPr>
            <a:spLocks noChangeArrowheads="1"/>
          </p:cNvSpPr>
          <p:nvPr/>
        </p:nvSpPr>
        <p:spPr bwMode="auto">
          <a:xfrm>
            <a:off x="533400" y="4495800"/>
            <a:ext cx="3505200" cy="1196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400">
                <a:solidFill>
                  <a:schemeClr val="tx2"/>
                </a:solidFill>
              </a:rPr>
              <a:t>&lt;img src</a:t>
            </a:r>
            <a:r>
              <a:rPr lang="en-US" sz="2400"/>
              <a:t>="Image/WTP9.jpg" </a:t>
            </a:r>
            <a:r>
              <a:rPr lang="en-US" sz="2400">
                <a:solidFill>
                  <a:schemeClr val="tx2"/>
                </a:solidFill>
              </a:rPr>
              <a:t>width</a:t>
            </a:r>
            <a:r>
              <a:rPr lang="en-US" sz="2400"/>
              <a:t>=200 he</a:t>
            </a:r>
            <a:r>
              <a:rPr lang="en-US" sz="2400">
                <a:solidFill>
                  <a:schemeClr val="tx2"/>
                </a:solidFill>
              </a:rPr>
              <a:t>ight</a:t>
            </a:r>
            <a:r>
              <a:rPr lang="en-US" sz="2400"/>
              <a:t>=120&gt;</a:t>
            </a:r>
          </a:p>
        </p:txBody>
      </p:sp>
      <p:pic>
        <p:nvPicPr>
          <p:cNvPr id="7271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914400"/>
            <a:ext cx="48006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16" name="Line 12"/>
          <p:cNvSpPr>
            <a:spLocks noChangeShapeType="1"/>
          </p:cNvSpPr>
          <p:nvPr/>
        </p:nvSpPr>
        <p:spPr bwMode="auto">
          <a:xfrm>
            <a:off x="3733800" y="3124200"/>
            <a:ext cx="838200" cy="152400"/>
          </a:xfrm>
          <a:prstGeom prst="line">
            <a:avLst/>
          </a:prstGeom>
          <a:noFill/>
          <a:ln w="28575">
            <a:solidFill>
              <a:srgbClr val="FF3300"/>
            </a:solidFill>
            <a:round/>
            <a:headEnd/>
            <a:tailEnd type="triangle" w="med" len="med"/>
          </a:ln>
          <a:effectLst>
            <a:prstShdw prst="shdw12">
              <a:schemeClr val="bg2">
                <a:alpha val="50000"/>
              </a:schemeClr>
            </a:prstShdw>
          </a:effectLst>
          <a:extLst>
            <a:ext uri="{909E8E84-426E-40DD-AFC4-6F175D3DCCD1}">
              <a14:hiddenFill xmlns:a14="http://schemas.microsoft.com/office/drawing/2010/main">
                <a:noFill/>
              </a14:hiddenFill>
            </a:ext>
          </a:extLst>
        </p:spPr>
        <p:txBody>
          <a:bodyPr/>
          <a:lstStyle/>
          <a:p>
            <a:endParaRPr lang="en-US"/>
          </a:p>
        </p:txBody>
      </p:sp>
      <p:sp>
        <p:nvSpPr>
          <p:cNvPr id="72717" name="Line 13"/>
          <p:cNvSpPr>
            <a:spLocks noChangeShapeType="1"/>
          </p:cNvSpPr>
          <p:nvPr/>
        </p:nvSpPr>
        <p:spPr bwMode="auto">
          <a:xfrm>
            <a:off x="3810000" y="5257800"/>
            <a:ext cx="838200" cy="152400"/>
          </a:xfrm>
          <a:prstGeom prst="line">
            <a:avLst/>
          </a:prstGeom>
          <a:noFill/>
          <a:ln w="28575">
            <a:solidFill>
              <a:srgbClr val="FF3300"/>
            </a:solidFill>
            <a:round/>
            <a:headEnd/>
            <a:tailEnd type="triangle" w="med" len="med"/>
          </a:ln>
          <a:effectLst>
            <a:prstShdw prst="shdw12">
              <a:schemeClr val="bg2">
                <a:alpha val="50000"/>
              </a:schemeClr>
            </a:prstShdw>
          </a:effectLst>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828826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2713"/>
                                        </p:tgtEl>
                                        <p:attrNameLst>
                                          <p:attrName>style.visibility</p:attrName>
                                        </p:attrNameLst>
                                      </p:cBhvr>
                                      <p:to>
                                        <p:strVal val="visible"/>
                                      </p:to>
                                    </p:set>
                                    <p:animEffect transition="in" filter="box(in)">
                                      <p:cBhvr>
                                        <p:cTn id="7" dur="500"/>
                                        <p:tgtEl>
                                          <p:spTgt spid="727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2714"/>
                                        </p:tgtEl>
                                        <p:attrNameLst>
                                          <p:attrName>style.visibility</p:attrName>
                                        </p:attrNameLst>
                                      </p:cBhvr>
                                      <p:to>
                                        <p:strVal val="visible"/>
                                      </p:to>
                                    </p:set>
                                    <p:anim calcmode="lin" valueType="num">
                                      <p:cBhvr additive="base">
                                        <p:cTn id="12" dur="500" fill="hold"/>
                                        <p:tgtEl>
                                          <p:spTgt spid="72714"/>
                                        </p:tgtEl>
                                        <p:attrNameLst>
                                          <p:attrName>ppt_x</p:attrName>
                                        </p:attrNameLst>
                                      </p:cBhvr>
                                      <p:tavLst>
                                        <p:tav tm="0">
                                          <p:val>
                                            <p:strVal val="0-#ppt_w/2"/>
                                          </p:val>
                                        </p:tav>
                                        <p:tav tm="100000">
                                          <p:val>
                                            <p:strVal val="#ppt_x"/>
                                          </p:val>
                                        </p:tav>
                                      </p:tavLst>
                                    </p:anim>
                                    <p:anim calcmode="lin" valueType="num">
                                      <p:cBhvr additive="base">
                                        <p:cTn id="13" dur="500" fill="hold"/>
                                        <p:tgtEl>
                                          <p:spTgt spid="7271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72715"/>
                                        </p:tgtEl>
                                        <p:attrNameLst>
                                          <p:attrName>style.visibility</p:attrName>
                                        </p:attrNameLst>
                                      </p:cBhvr>
                                      <p:to>
                                        <p:strVal val="visible"/>
                                      </p:to>
                                    </p:set>
                                    <p:animEffect transition="in" filter="box(in)">
                                      <p:cBhvr>
                                        <p:cTn id="18" dur="500"/>
                                        <p:tgtEl>
                                          <p:spTgt spid="7271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6" fill="hold" grpId="0" nodeType="clickEffect">
                                  <p:stCondLst>
                                    <p:cond delay="0"/>
                                  </p:stCondLst>
                                  <p:childTnLst>
                                    <p:set>
                                      <p:cBhvr>
                                        <p:cTn id="22" dur="1" fill="hold">
                                          <p:stCondLst>
                                            <p:cond delay="0"/>
                                          </p:stCondLst>
                                        </p:cTn>
                                        <p:tgtEl>
                                          <p:spTgt spid="72716"/>
                                        </p:tgtEl>
                                        <p:attrNameLst>
                                          <p:attrName>style.visibility</p:attrName>
                                        </p:attrNameLst>
                                      </p:cBhvr>
                                      <p:to>
                                        <p:strVal val="visible"/>
                                      </p:to>
                                    </p:set>
                                    <p:animEffect transition="in" filter="barn(inHorizontal)">
                                      <p:cBhvr>
                                        <p:cTn id="23" dur="500"/>
                                        <p:tgtEl>
                                          <p:spTgt spid="7271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6" fill="hold" grpId="0" nodeType="clickEffect">
                                  <p:stCondLst>
                                    <p:cond delay="0"/>
                                  </p:stCondLst>
                                  <p:childTnLst>
                                    <p:set>
                                      <p:cBhvr>
                                        <p:cTn id="27" dur="1" fill="hold">
                                          <p:stCondLst>
                                            <p:cond delay="0"/>
                                          </p:stCondLst>
                                        </p:cTn>
                                        <p:tgtEl>
                                          <p:spTgt spid="72717"/>
                                        </p:tgtEl>
                                        <p:attrNameLst>
                                          <p:attrName>style.visibility</p:attrName>
                                        </p:attrNameLst>
                                      </p:cBhvr>
                                      <p:to>
                                        <p:strVal val="visible"/>
                                      </p:to>
                                    </p:set>
                                    <p:animEffect transition="in" filter="barn(inHorizontal)">
                                      <p:cBhvr>
                                        <p:cTn id="28" dur="500"/>
                                        <p:tgtEl>
                                          <p:spTgt spid="72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3" grpId="0" animBg="1" autoUpdateAnimBg="0"/>
      <p:bldP spid="72714" grpId="0" animBg="1" autoUpdateAnimBg="0"/>
      <p:bldP spid="72716" grpId="0" animBg="1"/>
      <p:bldP spid="727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76200"/>
            <a:ext cx="8229600" cy="563562"/>
          </a:xfrm>
        </p:spPr>
        <p:txBody>
          <a:bodyPr/>
          <a:lstStyle/>
          <a:p>
            <a:r>
              <a:rPr lang="en-US" sz="4000" smtClean="0">
                <a:latin typeface="Arno Pro Smbd" pitchFamily="18" charset="0"/>
              </a:rPr>
              <a:t>Giới thiệu về HTML</a:t>
            </a:r>
            <a:endParaRPr lang="en-US" sz="4000">
              <a:latin typeface="Arno Pro Smbd" pitchFamily="18" charset="0"/>
            </a:endParaRPr>
          </a:p>
        </p:txBody>
      </p:sp>
      <p:sp>
        <p:nvSpPr>
          <p:cNvPr id="5" name="Content Placeholder 2"/>
          <p:cNvSpPr>
            <a:spLocks noGrp="1"/>
          </p:cNvSpPr>
          <p:nvPr>
            <p:ph idx="1"/>
          </p:nvPr>
        </p:nvSpPr>
        <p:spPr>
          <a:xfrm>
            <a:off x="304800" y="990601"/>
            <a:ext cx="8458200" cy="1447800"/>
          </a:xfrm>
        </p:spPr>
        <p:txBody>
          <a:bodyPr>
            <a:noAutofit/>
          </a:bodyPr>
          <a:lstStyle/>
          <a:p>
            <a:pPr marL="285750" lvl="1" algn="just" eaLnBrk="1" hangingPunct="1">
              <a:lnSpc>
                <a:spcPct val="90000"/>
              </a:lnSpc>
              <a:defRPr/>
            </a:pPr>
            <a:r>
              <a:rPr lang="en-US" sz="3200" b="1" smtClean="0">
                <a:latin typeface="Times New Roman" pitchFamily="18" charset="0"/>
                <a:cs typeface="Times New Roman" pitchFamily="18" charset="0"/>
              </a:rPr>
              <a:t>Các thẻ </a:t>
            </a:r>
            <a:r>
              <a:rPr lang="en-US" sz="3200" smtClean="0">
                <a:latin typeface="Times New Roman" pitchFamily="18" charset="0"/>
                <a:cs typeface="Times New Roman" pitchFamily="18" charset="0"/>
              </a:rPr>
              <a:t>(tag) HTML dùng để định dạng mô tả cách thức các dữ liệu trên hiển thị trên trình duyệt.</a:t>
            </a:r>
          </a:p>
        </p:txBody>
      </p:sp>
      <p:sp>
        <p:nvSpPr>
          <p:cNvPr id="4" name="Rectangle 3"/>
          <p:cNvSpPr/>
          <p:nvPr/>
        </p:nvSpPr>
        <p:spPr>
          <a:xfrm>
            <a:off x="1143000" y="2971800"/>
            <a:ext cx="2045921"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39700">
                    <a:schemeClr val="accent1">
                      <a:satMod val="175000"/>
                      <a:alpha val="40000"/>
                    </a:schemeClr>
                  </a:glow>
                  <a:outerShdw blurRad="50800" dist="39000" dir="5460000" algn="tl">
                    <a:srgbClr val="000000">
                      <a:alpha val="38000"/>
                    </a:srgbClr>
                  </a:outerShdw>
                </a:effectLst>
              </a:rPr>
              <a:t>Table</a:t>
            </a:r>
            <a:endParaRPr lang="en-US" sz="54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39700">
                  <a:schemeClr val="accent1">
                    <a:satMod val="175000"/>
                    <a:alpha val="40000"/>
                  </a:schemeClr>
                </a:glow>
                <a:outerShdw blurRad="50800" dist="39000" dir="5460000" algn="tl">
                  <a:srgbClr val="000000">
                    <a:alpha val="38000"/>
                  </a:srgbClr>
                </a:outerShdw>
              </a:effectLst>
            </a:endParaRPr>
          </a:p>
        </p:txBody>
      </p:sp>
      <p:sp>
        <p:nvSpPr>
          <p:cNvPr id="6" name="Rectangle 5"/>
          <p:cNvSpPr/>
          <p:nvPr/>
        </p:nvSpPr>
        <p:spPr>
          <a:xfrm rot="19422028">
            <a:off x="3732386" y="2649606"/>
            <a:ext cx="2045921"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prst="relaxedInset"/>
              <a:contourClr>
                <a:schemeClr val="accent2">
                  <a:shade val="75000"/>
                </a:schemeClr>
              </a:contourClr>
            </a:sp3d>
          </a:bodyPr>
          <a:lstStyle/>
          <a:p>
            <a:pPr algn="ctr"/>
            <a:r>
              <a:rPr lang="en-US" sz="5400" b="1" cap="none" spc="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39700">
                    <a:schemeClr val="accent6">
                      <a:satMod val="175000"/>
                      <a:alpha val="40000"/>
                    </a:schemeClr>
                  </a:glow>
                  <a:outerShdw blurRad="50800" dist="39000" dir="5460000" algn="tl">
                    <a:srgbClr val="000000">
                      <a:alpha val="38000"/>
                    </a:srgbClr>
                  </a:outerShdw>
                </a:effectLst>
              </a:rPr>
              <a:t>img</a:t>
            </a:r>
            <a:endParaRPr lang="en-US" sz="54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139700">
                  <a:schemeClr val="accent6">
                    <a:satMod val="175000"/>
                    <a:alpha val="40000"/>
                  </a:schemeClr>
                </a:glow>
                <a:outerShdw blurRad="50800" dist="39000" dir="5460000" algn="tl">
                  <a:srgbClr val="000000">
                    <a:alpha val="38000"/>
                  </a:srgbClr>
                </a:outerShdw>
              </a:effectLst>
            </a:endParaRPr>
          </a:p>
        </p:txBody>
      </p:sp>
      <p:sp>
        <p:nvSpPr>
          <p:cNvPr id="7" name="Rectangle 6"/>
          <p:cNvSpPr/>
          <p:nvPr/>
        </p:nvSpPr>
        <p:spPr>
          <a:xfrm rot="20053274">
            <a:off x="2597834" y="4658712"/>
            <a:ext cx="2362200" cy="923330"/>
          </a:xfrm>
          <a:prstGeom prst="rect">
            <a:avLst/>
          </a:prstGeom>
          <a:noFill/>
        </p:spPr>
        <p:txBody>
          <a:bodyPr wrap="square" lIns="91440" tIns="45720" rIns="91440" bIns="45720">
            <a:spAutoFit/>
          </a:bodyPr>
          <a:lstStyle/>
          <a:p>
            <a:pPr algn="ctr"/>
            <a:r>
              <a:rPr lang="en-US" sz="5400" b="1"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glow rad="228600">
                    <a:schemeClr val="accent1">
                      <a:satMod val="175000"/>
                      <a:alpha val="40000"/>
                    </a:schemeClr>
                  </a:glow>
                  <a:outerShdw blurRad="41275" dist="12700" dir="12000000" algn="tl" rotWithShape="0">
                    <a:srgbClr val="000000">
                      <a:alpha val="40000"/>
                    </a:srgbClr>
                  </a:outerShdw>
                </a:effectLst>
              </a:rPr>
              <a:t>font</a:t>
            </a:r>
            <a:endParaRPr lang="en-US" sz="5400" b="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glow rad="228600">
                  <a:schemeClr val="accent1">
                    <a:satMod val="175000"/>
                    <a:alpha val="40000"/>
                  </a:schemeClr>
                </a:glow>
                <a:outerShdw blurRad="41275" dist="12700" dir="12000000" algn="tl" rotWithShape="0">
                  <a:srgbClr val="000000">
                    <a:alpha val="40000"/>
                  </a:srgbClr>
                </a:outerShdw>
              </a:effectLst>
            </a:endParaRPr>
          </a:p>
        </p:txBody>
      </p:sp>
      <p:sp>
        <p:nvSpPr>
          <p:cNvPr id="8" name="Rectangle 7"/>
          <p:cNvSpPr/>
          <p:nvPr/>
        </p:nvSpPr>
        <p:spPr>
          <a:xfrm rot="18167086">
            <a:off x="604883" y="4534533"/>
            <a:ext cx="2045921"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228600">
                    <a:schemeClr val="accent6">
                      <a:satMod val="175000"/>
                      <a:alpha val="40000"/>
                    </a:schemeClr>
                  </a:glow>
                  <a:outerShdw blurRad="50800" dist="39000" dir="5460000" algn="tl">
                    <a:srgbClr val="000000">
                      <a:alpha val="38000"/>
                    </a:srgbClr>
                  </a:outerShdw>
                </a:effectLst>
              </a:rPr>
              <a:t>head</a:t>
            </a:r>
            <a:endParaRPr lang="en-US" sz="54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228600">
                  <a:schemeClr val="accent6">
                    <a:satMod val="175000"/>
                    <a:alpha val="40000"/>
                  </a:schemeClr>
                </a:glow>
                <a:outerShdw blurRad="50800" dist="39000" dir="5460000" algn="tl">
                  <a:srgbClr val="000000">
                    <a:alpha val="38000"/>
                  </a:srgbClr>
                </a:outerShdw>
              </a:effectLst>
            </a:endParaRPr>
          </a:p>
        </p:txBody>
      </p:sp>
      <p:sp>
        <p:nvSpPr>
          <p:cNvPr id="9" name="Rectangle 8"/>
          <p:cNvSpPr/>
          <p:nvPr/>
        </p:nvSpPr>
        <p:spPr>
          <a:xfrm>
            <a:off x="5410200" y="3886200"/>
            <a:ext cx="2045921" cy="923330"/>
          </a:xfrm>
          <a:prstGeom prst="rect">
            <a:avLst/>
          </a:prstGeom>
          <a:noFill/>
        </p:spPr>
        <p:txBody>
          <a:bodyPr wrap="square" lIns="91440" tIns="45720" rIns="91440" bIns="45720">
            <a:spAutoFit/>
          </a:bodyPr>
          <a:lstStyle/>
          <a:p>
            <a:pPr algn="ctr"/>
            <a:r>
              <a:rPr lang="en-US" sz="54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glow rad="228600">
                    <a:schemeClr val="accent2">
                      <a:satMod val="175000"/>
                      <a:alpha val="40000"/>
                    </a:schemeClr>
                  </a:glow>
                </a:effectLst>
              </a:rPr>
              <a:t>body</a:t>
            </a:r>
            <a:endParaRPr lang="en-US" sz="54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glow rad="228600">
                  <a:schemeClr val="accent2">
                    <a:satMod val="175000"/>
                    <a:alpha val="40000"/>
                  </a:schemeClr>
                </a:glow>
              </a:effectLst>
            </a:endParaRPr>
          </a:p>
        </p:txBody>
      </p:sp>
      <p:sp>
        <p:nvSpPr>
          <p:cNvPr id="10" name="Rectangle 9"/>
          <p:cNvSpPr/>
          <p:nvPr/>
        </p:nvSpPr>
        <p:spPr>
          <a:xfrm rot="20346033">
            <a:off x="6477000" y="5029200"/>
            <a:ext cx="2045921"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228600">
                    <a:schemeClr val="accent4">
                      <a:satMod val="175000"/>
                      <a:alpha val="40000"/>
                    </a:schemeClr>
                  </a:glow>
                  <a:outerShdw blurRad="50800" dist="39000" dir="5460000" algn="tl">
                    <a:srgbClr val="000000">
                      <a:alpha val="38000"/>
                    </a:srgbClr>
                  </a:outerShdw>
                </a:effectLst>
              </a:rPr>
              <a:t>style</a:t>
            </a:r>
            <a:endParaRPr lang="en-US" sz="54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glow rad="228600">
                  <a:schemeClr val="accent4">
                    <a:satMod val="175000"/>
                    <a:alpha val="40000"/>
                  </a:schemeClr>
                </a:glow>
                <a:outerShdw blurRad="50800" dist="39000" dir="5460000" algn="tl">
                  <a:srgbClr val="000000">
                    <a:alpha val="38000"/>
                  </a:srgbClr>
                </a:outerShdw>
              </a:effectLst>
            </a:endParaRPr>
          </a:p>
        </p:txBody>
      </p:sp>
      <p:sp>
        <p:nvSpPr>
          <p:cNvPr id="11" name="Rectangle 10"/>
          <p:cNvSpPr/>
          <p:nvPr/>
        </p:nvSpPr>
        <p:spPr>
          <a:xfrm>
            <a:off x="6324600" y="2590800"/>
            <a:ext cx="2209800" cy="923330"/>
          </a:xfrm>
          <a:prstGeom prst="rect">
            <a:avLst/>
          </a:prstGeom>
          <a:noFill/>
        </p:spPr>
        <p:txBody>
          <a:bodyPr wrap="square" lIns="91440" tIns="45720" rIns="91440" bIns="45720">
            <a:spAutoFit/>
          </a:bodyPr>
          <a:lstStyle/>
          <a:p>
            <a:pPr algn="ctr"/>
            <a:r>
              <a:rPr lang="en-US" sz="5400" b="1" smtClean="0">
                <a:ln w="900" cmpd="sng">
                  <a:solidFill>
                    <a:schemeClr val="accent1">
                      <a:satMod val="190000"/>
                      <a:alpha val="55000"/>
                    </a:schemeClr>
                  </a:solidFill>
                  <a:prstDash val="solid"/>
                </a:ln>
                <a:solidFill>
                  <a:schemeClr val="accent1">
                    <a:satMod val="200000"/>
                    <a:tint val="3000"/>
                  </a:schemeClr>
                </a:solidFill>
                <a:effectLst>
                  <a:glow rad="228600">
                    <a:schemeClr val="accent4">
                      <a:satMod val="175000"/>
                      <a:alpha val="40000"/>
                    </a:schemeClr>
                  </a:glow>
                  <a:innerShdw blurRad="101600" dist="76200" dir="5400000">
                    <a:schemeClr val="accent1">
                      <a:satMod val="190000"/>
                      <a:tint val="100000"/>
                      <a:alpha val="74000"/>
                    </a:schemeClr>
                  </a:innerShdw>
                </a:effectLst>
              </a:rPr>
              <a:t>title</a:t>
            </a:r>
            <a:endParaRPr lang="en-US" sz="5400" b="1">
              <a:ln w="900" cmpd="sng">
                <a:solidFill>
                  <a:schemeClr val="accent1">
                    <a:satMod val="190000"/>
                    <a:alpha val="55000"/>
                  </a:schemeClr>
                </a:solidFill>
                <a:prstDash val="solid"/>
              </a:ln>
              <a:solidFill>
                <a:schemeClr val="accent1">
                  <a:satMod val="200000"/>
                  <a:tint val="3000"/>
                </a:schemeClr>
              </a:solidFill>
              <a:effectLst>
                <a:glow rad="228600">
                  <a:schemeClr val="accent4">
                    <a:satMod val="175000"/>
                    <a:alpha val="40000"/>
                  </a:schemeClr>
                </a:glow>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293615869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noChangeArrowheads="1"/>
          </p:cNvSpPr>
          <p:nvPr/>
        </p:nvSpPr>
        <p:spPr bwMode="auto">
          <a:xfrm>
            <a:off x="3505200" y="6553200"/>
            <a:ext cx="2133600" cy="254000"/>
          </a:xfrm>
          <a:prstGeom prst="rect">
            <a:avLst/>
          </a:prstGeom>
          <a:noFill/>
          <a:ln>
            <a:miter lim="800000"/>
            <a:headEnd/>
            <a:tailEnd/>
          </a:ln>
        </p:spPr>
        <p:txBody>
          <a:bodyPr/>
          <a:lstStyle/>
          <a:p>
            <a:pPr algn="ctr">
              <a:defRPr/>
            </a:pPr>
            <a:fld id="{97EDF30E-D9EE-49E2-A693-35736101DEC1}" type="slidenum">
              <a:rPr lang="en-US" sz="1000" b="1">
                <a:latin typeface="+mn-lt"/>
              </a:rPr>
              <a:pPr algn="ctr">
                <a:defRPr/>
              </a:pPr>
              <a:t>90</a:t>
            </a:fld>
            <a:endParaRPr lang="en-US" sz="1000" b="1">
              <a:latin typeface="+mn-lt"/>
            </a:endParaRPr>
          </a:p>
        </p:txBody>
      </p:sp>
      <p:sp>
        <p:nvSpPr>
          <p:cNvPr id="75780" name="Rectangle 2"/>
          <p:cNvSpPr>
            <a:spLocks noGrp="1" noChangeArrowheads="1"/>
          </p:cNvSpPr>
          <p:nvPr>
            <p:ph type="title" idx="4294967295"/>
          </p:nvPr>
        </p:nvSpPr>
        <p:spPr>
          <a:xfrm>
            <a:off x="752475" y="247650"/>
            <a:ext cx="8305800" cy="563563"/>
          </a:xfrm>
        </p:spPr>
        <p:txBody>
          <a:bodyPr/>
          <a:lstStyle/>
          <a:p>
            <a:pPr algn="l" eaLnBrk="1" hangingPunct="1"/>
            <a:r>
              <a:rPr lang="en-US" smtClean="0"/>
              <a:t> Các thẻ HTML mở rộng</a:t>
            </a:r>
          </a:p>
        </p:txBody>
      </p:sp>
      <p:sp>
        <p:nvSpPr>
          <p:cNvPr id="75783" name="AutoShape 12">
            <a:hlinkClick r:id="" action="ppaction://hlinkshowjump?jump=firstslide" highlightClick="1"/>
          </p:cNvPr>
          <p:cNvSpPr>
            <a:spLocks noChangeArrowheads="1"/>
          </p:cNvSpPr>
          <p:nvPr/>
        </p:nvSpPr>
        <p:spPr bwMode="auto">
          <a:xfrm>
            <a:off x="8458200" y="228600"/>
            <a:ext cx="685800" cy="685800"/>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5784" name="Rectangle 3"/>
          <p:cNvSpPr>
            <a:spLocks noChangeArrowheads="1"/>
          </p:cNvSpPr>
          <p:nvPr/>
        </p:nvSpPr>
        <p:spPr bwMode="auto">
          <a:xfrm>
            <a:off x="304800" y="1143000"/>
            <a:ext cx="8839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3400" indent="-533400" eaLnBrk="0" hangingPunct="0">
              <a:spcBef>
                <a:spcPct val="20000"/>
              </a:spcBef>
              <a:buClr>
                <a:schemeClr val="hlink"/>
              </a:buClr>
              <a:buFont typeface="Wingdings" pitchFamily="2" charset="2"/>
              <a:buNone/>
            </a:pPr>
            <a:r>
              <a:rPr lang="en-US" sz="2400" b="1" smtClean="0">
                <a:solidFill>
                  <a:srgbClr val="FF3300"/>
                </a:solidFill>
              </a:rPr>
              <a:t>2. </a:t>
            </a:r>
            <a:r>
              <a:rPr lang="en-US" sz="2400" b="1" smtClean="0">
                <a:solidFill>
                  <a:srgbClr val="FF3300"/>
                </a:solidFill>
              </a:rPr>
              <a:t>Nhúng </a:t>
            </a:r>
            <a:r>
              <a:rPr lang="en-US" sz="2400" b="1">
                <a:solidFill>
                  <a:srgbClr val="FF3300"/>
                </a:solidFill>
              </a:rPr>
              <a:t>tập tin Media</a:t>
            </a:r>
          </a:p>
          <a:p>
            <a:pPr marL="533400" indent="-533400" eaLnBrk="0" hangingPunct="0">
              <a:spcBef>
                <a:spcPct val="20000"/>
              </a:spcBef>
              <a:buClr>
                <a:schemeClr val="hlink"/>
              </a:buClr>
              <a:buFont typeface="Wingdings" pitchFamily="2" charset="2"/>
              <a:buNone/>
            </a:pPr>
            <a:r>
              <a:rPr lang="en-US" sz="2400">
                <a:solidFill>
                  <a:schemeClr val="accent1">
                    <a:lumMod val="50000"/>
                  </a:schemeClr>
                </a:solidFill>
              </a:rPr>
              <a:t>Các dạng tập tin Media thông dụng trên Internet: .wav,</a:t>
            </a:r>
          </a:p>
          <a:p>
            <a:pPr marL="533400" indent="-533400" eaLnBrk="0" hangingPunct="0">
              <a:spcBef>
                <a:spcPct val="20000"/>
              </a:spcBef>
              <a:buClr>
                <a:schemeClr val="hlink"/>
              </a:buClr>
              <a:buFont typeface="Wingdings" pitchFamily="2" charset="2"/>
              <a:buNone/>
            </a:pPr>
            <a:r>
              <a:rPr lang="en-US" sz="2400">
                <a:solidFill>
                  <a:schemeClr val="accent1">
                    <a:lumMod val="50000"/>
                  </a:schemeClr>
                </a:solidFill>
              </a:rPr>
              <a:t>.mp3, .wmv, .wma,.mpeg, .Ra, .Rm . . . hay các tập tin</a:t>
            </a:r>
          </a:p>
          <a:p>
            <a:pPr marL="533400" indent="-533400" eaLnBrk="0" hangingPunct="0">
              <a:spcBef>
                <a:spcPct val="20000"/>
              </a:spcBef>
              <a:buClr>
                <a:schemeClr val="hlink"/>
              </a:buClr>
              <a:buFont typeface="Wingdings" pitchFamily="2" charset="2"/>
              <a:buNone/>
            </a:pPr>
            <a:r>
              <a:rPr lang="en-US" sz="2400">
                <a:solidFill>
                  <a:schemeClr val="accent1">
                    <a:lumMod val="50000"/>
                  </a:schemeClr>
                </a:solidFill>
              </a:rPr>
              <a:t>Flash : .swf</a:t>
            </a:r>
          </a:p>
          <a:p>
            <a:pPr marL="533400" indent="-533400" eaLnBrk="0" hangingPunct="0">
              <a:spcBef>
                <a:spcPct val="20000"/>
              </a:spcBef>
              <a:buClr>
                <a:schemeClr val="hlink"/>
              </a:buClr>
              <a:buFont typeface="Wingdings" pitchFamily="2" charset="2"/>
              <a:buNone/>
            </a:pPr>
            <a:r>
              <a:rPr lang="en-US" sz="2400" b="1" smtClean="0">
                <a:solidFill>
                  <a:schemeClr val="accent1">
                    <a:lumMod val="50000"/>
                  </a:schemeClr>
                </a:solidFill>
              </a:rPr>
              <a:t> &lt;</a:t>
            </a:r>
            <a:r>
              <a:rPr lang="en-US" sz="2400" b="1">
                <a:solidFill>
                  <a:schemeClr val="accent1">
                    <a:lumMod val="50000"/>
                  </a:schemeClr>
                </a:solidFill>
              </a:rPr>
              <a:t>Embed </a:t>
            </a:r>
            <a:r>
              <a:rPr lang="en-US" sz="2400" b="1" smtClean="0">
                <a:solidFill>
                  <a:schemeClr val="accent1">
                    <a:lumMod val="50000"/>
                  </a:schemeClr>
                </a:solidFill>
              </a:rPr>
              <a:t>Src=“Tên </a:t>
            </a:r>
            <a:r>
              <a:rPr lang="en-US" sz="2400" b="1">
                <a:solidFill>
                  <a:schemeClr val="accent1">
                    <a:lumMod val="50000"/>
                  </a:schemeClr>
                </a:solidFill>
              </a:rPr>
              <a:t>tập tin”&gt; &lt;/Embed&gt;</a:t>
            </a:r>
            <a:endParaRPr lang="en-US" sz="2400">
              <a:solidFill>
                <a:schemeClr val="accent1">
                  <a:lumMod val="50000"/>
                </a:schemeClr>
              </a:solidFill>
            </a:endParaRPr>
          </a:p>
        </p:txBody>
      </p:sp>
    </p:spTree>
    <p:extLst>
      <p:ext uri="{BB962C8B-B14F-4D97-AF65-F5344CB8AC3E}">
        <p14:creationId xmlns:p14="http://schemas.microsoft.com/office/powerpoint/2010/main" val="37823006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noChangeArrowheads="1"/>
          </p:cNvSpPr>
          <p:nvPr/>
        </p:nvSpPr>
        <p:spPr bwMode="auto">
          <a:xfrm>
            <a:off x="3505200" y="6553200"/>
            <a:ext cx="2133600" cy="254000"/>
          </a:xfrm>
          <a:prstGeom prst="rect">
            <a:avLst/>
          </a:prstGeom>
          <a:noFill/>
          <a:ln>
            <a:miter lim="800000"/>
            <a:headEnd/>
            <a:tailEnd/>
          </a:ln>
        </p:spPr>
        <p:txBody>
          <a:bodyPr/>
          <a:lstStyle/>
          <a:p>
            <a:pPr algn="ctr">
              <a:defRPr/>
            </a:pPr>
            <a:fld id="{97EDF30E-D9EE-49E2-A693-35736101DEC1}" type="slidenum">
              <a:rPr lang="en-US" sz="1000" b="1">
                <a:latin typeface="+mn-lt"/>
              </a:rPr>
              <a:pPr algn="ctr">
                <a:defRPr/>
              </a:pPr>
              <a:t>91</a:t>
            </a:fld>
            <a:endParaRPr lang="en-US" sz="1000" b="1">
              <a:latin typeface="+mn-lt"/>
            </a:endParaRPr>
          </a:p>
        </p:txBody>
      </p:sp>
      <p:sp>
        <p:nvSpPr>
          <p:cNvPr id="75780" name="Rectangle 2"/>
          <p:cNvSpPr>
            <a:spLocks noGrp="1" noChangeArrowheads="1"/>
          </p:cNvSpPr>
          <p:nvPr>
            <p:ph type="title" idx="4294967295"/>
          </p:nvPr>
        </p:nvSpPr>
        <p:spPr>
          <a:xfrm>
            <a:off x="752475" y="247650"/>
            <a:ext cx="8305800" cy="563563"/>
          </a:xfrm>
        </p:spPr>
        <p:txBody>
          <a:bodyPr/>
          <a:lstStyle/>
          <a:p>
            <a:pPr algn="l" eaLnBrk="1" hangingPunct="1"/>
            <a:r>
              <a:rPr lang="en-US" smtClean="0"/>
              <a:t> Các thẻ HTML mở rộng</a:t>
            </a:r>
          </a:p>
        </p:txBody>
      </p:sp>
      <p:sp>
        <p:nvSpPr>
          <p:cNvPr id="75783" name="AutoShape 12">
            <a:hlinkClick r:id="" action="ppaction://hlinkshowjump?jump=firstslide" highlightClick="1"/>
          </p:cNvPr>
          <p:cNvSpPr>
            <a:spLocks noChangeArrowheads="1"/>
          </p:cNvSpPr>
          <p:nvPr/>
        </p:nvSpPr>
        <p:spPr bwMode="auto">
          <a:xfrm>
            <a:off x="8458200" y="228600"/>
            <a:ext cx="685800" cy="685800"/>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5784" name="Rectangle 3"/>
          <p:cNvSpPr>
            <a:spLocks noChangeArrowheads="1"/>
          </p:cNvSpPr>
          <p:nvPr/>
        </p:nvSpPr>
        <p:spPr bwMode="auto">
          <a:xfrm>
            <a:off x="304800" y="1143000"/>
            <a:ext cx="8839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3400" indent="-533400" eaLnBrk="0" hangingPunct="0">
              <a:spcBef>
                <a:spcPct val="20000"/>
              </a:spcBef>
              <a:buClr>
                <a:schemeClr val="hlink"/>
              </a:buClr>
              <a:buFont typeface="Wingdings" pitchFamily="2" charset="2"/>
              <a:buNone/>
            </a:pPr>
            <a:r>
              <a:rPr lang="en-US" sz="2400" b="1">
                <a:solidFill>
                  <a:srgbClr val="FF3300"/>
                </a:solidFill>
              </a:rPr>
              <a:t>3</a:t>
            </a:r>
            <a:r>
              <a:rPr lang="en-US" sz="2400" b="1" smtClean="0">
                <a:solidFill>
                  <a:srgbClr val="FF3300"/>
                </a:solidFill>
              </a:rPr>
              <a:t>. </a:t>
            </a:r>
            <a:r>
              <a:rPr lang="en-US" sz="2400" b="1">
                <a:solidFill>
                  <a:srgbClr val="FF3300"/>
                </a:solidFill>
              </a:rPr>
              <a:t>Thẻ  &lt;marquee&gt;…&lt;/marquee&gt; : Tạo dòng chữ chạy ngay màn hình trang web</a:t>
            </a:r>
          </a:p>
          <a:p>
            <a:pPr marL="533400" indent="-533400" eaLnBrk="0" hangingPunct="0">
              <a:spcBef>
                <a:spcPct val="20000"/>
              </a:spcBef>
              <a:buClr>
                <a:schemeClr val="tx1"/>
              </a:buClr>
              <a:buFont typeface="Wingdings" pitchFamily="2" charset="2"/>
              <a:buChar char="v"/>
            </a:pPr>
            <a:r>
              <a:rPr lang="en-US" sz="2400" b="1"/>
              <a:t>Cú pháp</a:t>
            </a:r>
            <a:r>
              <a:rPr lang="en-US" sz="2400"/>
              <a:t>:</a:t>
            </a:r>
          </a:p>
          <a:p>
            <a:pPr marL="533400" indent="-533400" eaLnBrk="0" hangingPunct="0">
              <a:spcBef>
                <a:spcPct val="20000"/>
              </a:spcBef>
              <a:buClr>
                <a:schemeClr val="tx1"/>
              </a:buClr>
              <a:buFont typeface="Wingdings" pitchFamily="2" charset="2"/>
              <a:buNone/>
            </a:pPr>
            <a:endParaRPr lang="en-US" sz="2400"/>
          </a:p>
          <a:p>
            <a:pPr marL="533400" indent="-533400" eaLnBrk="0" hangingPunct="0">
              <a:spcBef>
                <a:spcPct val="20000"/>
              </a:spcBef>
              <a:buClr>
                <a:schemeClr val="tx1"/>
              </a:buClr>
              <a:buFontTx/>
              <a:buChar char="-"/>
            </a:pPr>
            <a:endParaRPr lang="en-US" sz="2400"/>
          </a:p>
          <a:p>
            <a:pPr marL="533400" indent="-533400" eaLnBrk="0" hangingPunct="0">
              <a:spcBef>
                <a:spcPct val="20000"/>
              </a:spcBef>
              <a:buClr>
                <a:schemeClr val="tx1"/>
              </a:buClr>
              <a:buFontTx/>
              <a:buChar char="-"/>
            </a:pPr>
            <a:endParaRPr lang="en-US" sz="2400"/>
          </a:p>
          <a:p>
            <a:pPr marL="533400" indent="-533400" eaLnBrk="0" hangingPunct="0">
              <a:spcBef>
                <a:spcPct val="20000"/>
              </a:spcBef>
              <a:buClr>
                <a:schemeClr val="tx1"/>
              </a:buClr>
              <a:buFontTx/>
              <a:buChar char="-"/>
            </a:pPr>
            <a:endParaRPr lang="en-US" sz="2400"/>
          </a:p>
          <a:p>
            <a:pPr marL="533400" indent="-533400" eaLnBrk="0" hangingPunct="0">
              <a:spcBef>
                <a:spcPct val="20000"/>
              </a:spcBef>
              <a:buClr>
                <a:schemeClr val="hlink"/>
              </a:buClr>
              <a:buFontTx/>
              <a:buChar char="-"/>
            </a:pPr>
            <a:endParaRPr lang="en-US" sz="2400"/>
          </a:p>
        </p:txBody>
      </p:sp>
      <p:sp>
        <p:nvSpPr>
          <p:cNvPr id="75785" name="Text Box 9"/>
          <p:cNvSpPr txBox="1">
            <a:spLocks noChangeArrowheads="1"/>
          </p:cNvSpPr>
          <p:nvPr/>
        </p:nvSpPr>
        <p:spPr bwMode="auto">
          <a:xfrm>
            <a:off x="2514600" y="2209800"/>
            <a:ext cx="5791200" cy="3387725"/>
          </a:xfrm>
          <a:prstGeom prst="rect">
            <a:avLst/>
          </a:prstGeom>
          <a:gradFill rotWithShape="1">
            <a:gsLst>
              <a:gs pos="0">
                <a:schemeClr val="bg1"/>
              </a:gs>
              <a:gs pos="100000">
                <a:srgbClr val="ABDFB6"/>
              </a:gs>
            </a:gsLst>
            <a:lin ang="0" scaled="1"/>
          </a:gradFill>
          <a:ln w="9525">
            <a:solidFill>
              <a:schemeClr val="tx1"/>
            </a:solidFill>
            <a:miter lim="800000"/>
            <a:headEnd/>
            <a:tailEnd/>
          </a:ln>
          <a:effectLst>
            <a:prstShdw prst="shdw12">
              <a:schemeClr val="bg2">
                <a:alpha val="50000"/>
              </a:schemeClr>
            </a:prstShdw>
          </a:effectLst>
        </p:spPr>
        <p:txBody>
          <a:bodyPr>
            <a:spAutoFit/>
          </a:bodyPr>
          <a:lstStyle/>
          <a:p>
            <a:pPr>
              <a:spcBef>
                <a:spcPct val="20000"/>
              </a:spcBef>
            </a:pPr>
            <a:r>
              <a:rPr lang="en-US" sz="2400">
                <a:solidFill>
                  <a:schemeClr val="tx2"/>
                </a:solidFill>
              </a:rPr>
              <a:t>&lt;marquee</a:t>
            </a:r>
            <a:r>
              <a:rPr lang="en-US" sz="2400"/>
              <a:t/>
            </a:r>
            <a:br>
              <a:rPr lang="en-US" sz="2400"/>
            </a:br>
            <a:r>
              <a:rPr lang="en-US" sz="2400"/>
              <a:t>	</a:t>
            </a:r>
            <a:r>
              <a:rPr lang="en-US" sz="2400">
                <a:solidFill>
                  <a:schemeClr val="tx2"/>
                </a:solidFill>
              </a:rPr>
              <a:t>width=</a:t>
            </a:r>
            <a:r>
              <a:rPr lang="en-US" sz="2400"/>
              <a:t>“n” </a:t>
            </a:r>
            <a:r>
              <a:rPr lang="en-US" sz="2400">
                <a:solidFill>
                  <a:schemeClr val="tx2"/>
                </a:solidFill>
              </a:rPr>
              <a:t>hight=</a:t>
            </a:r>
            <a:r>
              <a:rPr lang="en-US" sz="2400"/>
              <a:t>“m”</a:t>
            </a:r>
            <a:br>
              <a:rPr lang="en-US" sz="2400"/>
            </a:br>
            <a:r>
              <a:rPr lang="en-US" sz="2400"/>
              <a:t>	</a:t>
            </a:r>
            <a:r>
              <a:rPr lang="en-US" sz="2400">
                <a:solidFill>
                  <a:schemeClr val="tx2"/>
                </a:solidFill>
              </a:rPr>
              <a:t>scrolldelay=</a:t>
            </a:r>
            <a:r>
              <a:rPr lang="en-US" sz="2400"/>
              <a:t>“k”</a:t>
            </a:r>
            <a:br>
              <a:rPr lang="en-US" sz="2400"/>
            </a:br>
            <a:r>
              <a:rPr lang="en-US" sz="2400"/>
              <a:t>	</a:t>
            </a:r>
            <a:r>
              <a:rPr lang="en-US" sz="2400">
                <a:solidFill>
                  <a:schemeClr val="tx2"/>
                </a:solidFill>
              </a:rPr>
              <a:t>scrollamount</a:t>
            </a:r>
            <a:r>
              <a:rPr lang="en-US" sz="2400"/>
              <a:t>=“i”</a:t>
            </a:r>
            <a:br>
              <a:rPr lang="en-US" sz="2400"/>
            </a:br>
            <a:r>
              <a:rPr lang="en-US" sz="2400"/>
              <a:t>	</a:t>
            </a:r>
            <a:r>
              <a:rPr lang="en-US" sz="2400">
                <a:solidFill>
                  <a:schemeClr val="tx2"/>
                </a:solidFill>
              </a:rPr>
              <a:t>behavior=</a:t>
            </a:r>
            <a:r>
              <a:rPr lang="en-US" sz="2400"/>
              <a:t>"alternate“</a:t>
            </a:r>
            <a:r>
              <a:rPr lang="en-US" sz="2400">
                <a:solidFill>
                  <a:schemeClr val="folHlink"/>
                </a:solidFill>
              </a:rPr>
              <a:t>|</a:t>
            </a:r>
            <a:r>
              <a:rPr lang="en-US" sz="2400"/>
              <a:t>slide</a:t>
            </a:r>
            <a:r>
              <a:rPr lang="en-US" sz="2400">
                <a:solidFill>
                  <a:schemeClr val="folHlink"/>
                </a:solidFill>
              </a:rPr>
              <a:t>|</a:t>
            </a:r>
            <a:r>
              <a:rPr lang="en-US" sz="2400"/>
              <a:t>scroll</a:t>
            </a:r>
            <a:br>
              <a:rPr lang="en-US" sz="2400"/>
            </a:br>
            <a:r>
              <a:rPr lang="en-US" sz="2400"/>
              <a:t>	</a:t>
            </a:r>
            <a:r>
              <a:rPr lang="en-US" sz="2400">
                <a:solidFill>
                  <a:schemeClr val="tx2"/>
                </a:solidFill>
              </a:rPr>
              <a:t>direction=</a:t>
            </a:r>
            <a:r>
              <a:rPr lang="en-US" sz="2400"/>
              <a:t>"right“ </a:t>
            </a:r>
            <a:r>
              <a:rPr lang="en-US" sz="2400">
                <a:solidFill>
                  <a:schemeClr val="folHlink"/>
                </a:solidFill>
              </a:rPr>
              <a:t>|</a:t>
            </a:r>
            <a:r>
              <a:rPr lang="en-US" sz="2400"/>
              <a:t> “left”</a:t>
            </a:r>
            <a:br>
              <a:rPr lang="en-US" sz="2400"/>
            </a:br>
            <a:r>
              <a:rPr lang="en-US" sz="2400"/>
              <a:t>	</a:t>
            </a:r>
            <a:r>
              <a:rPr lang="en-US" sz="2400">
                <a:solidFill>
                  <a:schemeClr val="tx2"/>
                </a:solidFill>
              </a:rPr>
              <a:t>bgcolor=</a:t>
            </a:r>
            <a:r>
              <a:rPr lang="en-US" sz="2400"/>
              <a:t>"#xxyyzz“</a:t>
            </a:r>
            <a:br>
              <a:rPr lang="en-US" sz="2400"/>
            </a:br>
            <a:r>
              <a:rPr lang="en-US" sz="2400"/>
              <a:t>	</a:t>
            </a:r>
            <a:r>
              <a:rPr lang="en-US" sz="2400">
                <a:solidFill>
                  <a:schemeClr val="tx2"/>
                </a:solidFill>
              </a:rPr>
              <a:t>loop=</a:t>
            </a:r>
            <a:r>
              <a:rPr lang="en-US" sz="2400"/>
              <a:t>-1 </a:t>
            </a:r>
            <a:r>
              <a:rPr lang="en-US" sz="2400">
                <a:solidFill>
                  <a:schemeClr val="folHlink"/>
                </a:solidFill>
              </a:rPr>
              <a:t>|</a:t>
            </a:r>
            <a:r>
              <a:rPr lang="en-US" sz="2400"/>
              <a:t> j</a:t>
            </a:r>
            <a:br>
              <a:rPr lang="en-US" sz="2400"/>
            </a:br>
            <a:r>
              <a:rPr lang="en-US" sz="2400">
                <a:solidFill>
                  <a:schemeClr val="tx2"/>
                </a:solidFill>
              </a:rPr>
              <a:t>&lt;/marquee&gt;</a:t>
            </a:r>
          </a:p>
        </p:txBody>
      </p:sp>
    </p:spTree>
    <p:extLst>
      <p:ext uri="{BB962C8B-B14F-4D97-AF65-F5344CB8AC3E}">
        <p14:creationId xmlns:p14="http://schemas.microsoft.com/office/powerpoint/2010/main" val="21263989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WordArt 4"/>
          <p:cNvSpPr>
            <a:spLocks noChangeArrowheads="1" noChangeShapeType="1" noTextEdit="1"/>
          </p:cNvSpPr>
          <p:nvPr/>
        </p:nvSpPr>
        <p:spPr bwMode="gray">
          <a:xfrm>
            <a:off x="1905000" y="4419600"/>
            <a:ext cx="5562600" cy="762000"/>
          </a:xfrm>
          <a:prstGeom prst="rect">
            <a:avLst/>
          </a:prstGeom>
        </p:spPr>
        <p:txBody>
          <a:bodyPr wrap="none" fromWordArt="1">
            <a:prstTxWarp prst="textDeflate">
              <a:avLst>
                <a:gd name="adj" fmla="val 0"/>
              </a:avLst>
            </a:prstTxWarp>
          </a:bodyPr>
          <a:lstStyle/>
          <a:p>
            <a:pPr algn="ctr"/>
            <a:r>
              <a:rPr lang="en-US" sz="3600" b="1" kern="10" err="1" smtClean="0">
                <a:ln w="19050">
                  <a:solidFill>
                    <a:schemeClr val="bg1"/>
                  </a:solidFill>
                  <a:round/>
                  <a:headEnd/>
                  <a:tailEnd/>
                </a:ln>
                <a:gradFill rotWithShape="1">
                  <a:gsLst>
                    <a:gs pos="0">
                      <a:schemeClr val="accent1"/>
                    </a:gs>
                    <a:gs pos="100000">
                      <a:schemeClr val="hlink"/>
                    </a:gs>
                  </a:gsLst>
                  <a:lin ang="0" scaled="1"/>
                </a:gradFill>
                <a:effectLst>
                  <a:outerShdw dist="63500" dir="2212194" algn="ctr" rotWithShape="0">
                    <a:schemeClr val="tx1">
                      <a:alpha val="50000"/>
                    </a:schemeClr>
                  </a:outerShdw>
                </a:effectLst>
                <a:latin typeface="Arial"/>
                <a:cs typeface="Arial"/>
              </a:rPr>
              <a:t>Kết</a:t>
            </a:r>
            <a:r>
              <a:rPr lang="en-US" sz="3600" b="1" kern="10" smtClean="0">
                <a:ln w="19050">
                  <a:solidFill>
                    <a:schemeClr val="bg1"/>
                  </a:solidFill>
                  <a:round/>
                  <a:headEnd/>
                  <a:tailEnd/>
                </a:ln>
                <a:gradFill rotWithShape="1">
                  <a:gsLst>
                    <a:gs pos="0">
                      <a:schemeClr val="accent1"/>
                    </a:gs>
                    <a:gs pos="100000">
                      <a:schemeClr val="hlink"/>
                    </a:gs>
                  </a:gsLst>
                  <a:lin ang="0" scaled="1"/>
                </a:gradFill>
                <a:effectLst>
                  <a:outerShdw dist="63500" dir="2212194" algn="ctr" rotWithShape="0">
                    <a:schemeClr val="tx1">
                      <a:alpha val="50000"/>
                    </a:schemeClr>
                  </a:outerShdw>
                </a:effectLst>
                <a:latin typeface="Arial"/>
                <a:cs typeface="Arial"/>
              </a:rPr>
              <a:t> thúc bài học</a:t>
            </a:r>
            <a:endParaRPr lang="en-US" sz="3600" b="1" kern="10">
              <a:ln w="19050">
                <a:solidFill>
                  <a:schemeClr val="bg1"/>
                </a:solidFill>
                <a:round/>
                <a:headEnd/>
                <a:tailEnd/>
              </a:ln>
              <a:gradFill rotWithShape="1">
                <a:gsLst>
                  <a:gs pos="0">
                    <a:schemeClr val="accent1"/>
                  </a:gs>
                  <a:gs pos="100000">
                    <a:schemeClr val="hlink"/>
                  </a:gs>
                </a:gsLst>
                <a:lin ang="0" scaled="1"/>
              </a:gradFill>
              <a:effectLst>
                <a:outerShdw dist="63500" dir="2212194" algn="ctr" rotWithShape="0">
                  <a:schemeClr val="tx1">
                    <a:alpha val="50000"/>
                  </a:scheme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8068"/>
                                        </p:tgtEl>
                                        <p:attrNameLst>
                                          <p:attrName>style.visibility</p:attrName>
                                        </p:attrNameLst>
                                      </p:cBhvr>
                                      <p:to>
                                        <p:strVal val="visible"/>
                                      </p:to>
                                    </p:set>
                                    <p:anim calcmode="lin" valueType="num">
                                      <p:cBhvr>
                                        <p:cTn id="7" dur="500" fill="hold"/>
                                        <p:tgtEl>
                                          <p:spTgt spid="88068"/>
                                        </p:tgtEl>
                                        <p:attrNameLst>
                                          <p:attrName>ppt_w</p:attrName>
                                        </p:attrNameLst>
                                      </p:cBhvr>
                                      <p:tavLst>
                                        <p:tav tm="0">
                                          <p:val>
                                            <p:fltVal val="0"/>
                                          </p:val>
                                        </p:tav>
                                        <p:tav tm="100000">
                                          <p:val>
                                            <p:strVal val="#ppt_w"/>
                                          </p:val>
                                        </p:tav>
                                      </p:tavLst>
                                    </p:anim>
                                    <p:anim calcmode="lin" valueType="num">
                                      <p:cBhvr>
                                        <p:cTn id="8" dur="500" fill="hold"/>
                                        <p:tgtEl>
                                          <p:spTgt spid="88068"/>
                                        </p:tgtEl>
                                        <p:attrNameLst>
                                          <p:attrName>ppt_h</p:attrName>
                                        </p:attrNameLst>
                                      </p:cBhvr>
                                      <p:tavLst>
                                        <p:tav tm="0">
                                          <p:val>
                                            <p:fltVal val="0"/>
                                          </p:val>
                                        </p:tav>
                                        <p:tav tm="100000">
                                          <p:val>
                                            <p:strVal val="#ppt_h"/>
                                          </p:val>
                                        </p:tav>
                                      </p:tavLst>
                                    </p:anim>
                                    <p:animEffect transition="in" filter="fade">
                                      <p:cBhvr>
                                        <p:cTn id="9" dur="5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nimBg="1"/>
    </p:bldLst>
  </p:timing>
</p:sld>
</file>

<file path=ppt/theme/theme1.xml><?xml version="1.0" encoding="utf-8"?>
<a:theme xmlns:a="http://schemas.openxmlformats.org/drawingml/2006/main" name="cdb2004c007l">
  <a:themeElements>
    <a:clrScheme name="sample 3">
      <a:dk1>
        <a:srgbClr val="000066"/>
      </a:dk1>
      <a:lt1>
        <a:srgbClr val="FFFFFF"/>
      </a:lt1>
      <a:dk2>
        <a:srgbClr val="50A834"/>
      </a:dk2>
      <a:lt2>
        <a:srgbClr val="B2B2B2"/>
      </a:lt2>
      <a:accent1>
        <a:srgbClr val="2045AE"/>
      </a:accent1>
      <a:accent2>
        <a:srgbClr val="FF9933"/>
      </a:accent2>
      <a:accent3>
        <a:srgbClr val="FFFFFF"/>
      </a:accent3>
      <a:accent4>
        <a:srgbClr val="000056"/>
      </a:accent4>
      <a:accent5>
        <a:srgbClr val="ABB0D3"/>
      </a:accent5>
      <a:accent6>
        <a:srgbClr val="E78A2D"/>
      </a:accent6>
      <a:hlink>
        <a:srgbClr val="3DC5C5"/>
      </a:hlink>
      <a:folHlink>
        <a:srgbClr val="6B41BF"/>
      </a:folHlink>
    </a:clrScheme>
    <a:fontScheme name="sam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4C1A37"/>
        </a:dk1>
        <a:lt1>
          <a:srgbClr val="FFFFFF"/>
        </a:lt1>
        <a:dk2>
          <a:srgbClr val="FFFFE7"/>
        </a:dk2>
        <a:lt2>
          <a:srgbClr val="B2B2B2"/>
        </a:lt2>
        <a:accent1>
          <a:srgbClr val="C06C98"/>
        </a:accent1>
        <a:accent2>
          <a:srgbClr val="FF9966"/>
        </a:accent2>
        <a:accent3>
          <a:srgbClr val="FFFFFF"/>
        </a:accent3>
        <a:accent4>
          <a:srgbClr val="40142D"/>
        </a:accent4>
        <a:accent5>
          <a:srgbClr val="DCBACA"/>
        </a:accent5>
        <a:accent6>
          <a:srgbClr val="E78A5C"/>
        </a:accent6>
        <a:hlink>
          <a:srgbClr val="BD6D45"/>
        </a:hlink>
        <a:folHlink>
          <a:srgbClr val="3AABC6"/>
        </a:folHlink>
      </a:clrScheme>
      <a:clrMap bg1="lt1" tx1="dk1" bg2="lt2" tx2="dk2" accent1="accent1" accent2="accent2" accent3="accent3" accent4="accent4" accent5="accent5" accent6="accent6" hlink="hlink" folHlink="folHlink"/>
    </a:extraClrScheme>
    <a:extraClrScheme>
      <a:clrScheme name="sample 2">
        <a:dk1>
          <a:srgbClr val="003366"/>
        </a:dk1>
        <a:lt1>
          <a:srgbClr val="FFFFFF"/>
        </a:lt1>
        <a:dk2>
          <a:srgbClr val="FFFFFF"/>
        </a:dk2>
        <a:lt2>
          <a:srgbClr val="B2B2B2"/>
        </a:lt2>
        <a:accent1>
          <a:srgbClr val="2879B0"/>
        </a:accent1>
        <a:accent2>
          <a:srgbClr val="0099CC"/>
        </a:accent2>
        <a:accent3>
          <a:srgbClr val="FFFFFF"/>
        </a:accent3>
        <a:accent4>
          <a:srgbClr val="002A56"/>
        </a:accent4>
        <a:accent5>
          <a:srgbClr val="ACBED4"/>
        </a:accent5>
        <a:accent6>
          <a:srgbClr val="008AB9"/>
        </a:accent6>
        <a:hlink>
          <a:srgbClr val="A9683B"/>
        </a:hlink>
        <a:folHlink>
          <a:srgbClr val="166A84"/>
        </a:folHlink>
      </a:clrScheme>
      <a:clrMap bg1="lt1" tx1="dk1" bg2="lt2" tx2="dk2" accent1="accent1" accent2="accent2" accent3="accent3" accent4="accent4" accent5="accent5" accent6="accent6" hlink="hlink" folHlink="folHlink"/>
    </a:extraClrScheme>
    <a:extraClrScheme>
      <a:clrScheme name="sample 3">
        <a:dk1>
          <a:srgbClr val="000066"/>
        </a:dk1>
        <a:lt1>
          <a:srgbClr val="FFFFFF"/>
        </a:lt1>
        <a:dk2>
          <a:srgbClr val="50A834"/>
        </a:dk2>
        <a:lt2>
          <a:srgbClr val="B2B2B2"/>
        </a:lt2>
        <a:accent1>
          <a:srgbClr val="2045AE"/>
        </a:accent1>
        <a:accent2>
          <a:srgbClr val="FF9933"/>
        </a:accent2>
        <a:accent3>
          <a:srgbClr val="FFFFFF"/>
        </a:accent3>
        <a:accent4>
          <a:srgbClr val="000056"/>
        </a:accent4>
        <a:accent5>
          <a:srgbClr val="ABB0D3"/>
        </a:accent5>
        <a:accent6>
          <a:srgbClr val="E78A2D"/>
        </a:accent6>
        <a:hlink>
          <a:srgbClr val="3DC5C5"/>
        </a:hlink>
        <a:folHlink>
          <a:srgbClr val="6B41B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cdb2004c007l</Template>
  <TotalTime>184</TotalTime>
  <Words>3398</Words>
  <Application>Microsoft Office PowerPoint</Application>
  <PresentationFormat>On-screen Show (4:3)</PresentationFormat>
  <Paragraphs>552</Paragraphs>
  <Slides>92</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92</vt:i4>
      </vt:variant>
    </vt:vector>
  </HeadingPairs>
  <TitlesOfParts>
    <vt:vector size="95" baseType="lpstr">
      <vt:lpstr>cdb2004c007l</vt:lpstr>
      <vt:lpstr>Clip</vt:lpstr>
      <vt:lpstr>Bitmap Image</vt:lpstr>
      <vt:lpstr>HTML CƠ BẢN</vt:lpstr>
      <vt:lpstr>Nội dung bài học</vt:lpstr>
      <vt:lpstr>Nội dung</vt:lpstr>
      <vt:lpstr>Giới thiệu về HTML</vt:lpstr>
      <vt:lpstr>Giới thiệu về HTML</vt:lpstr>
      <vt:lpstr>Giới thiệu về HTML</vt:lpstr>
      <vt:lpstr>Giới thiệu về HTML</vt:lpstr>
      <vt:lpstr>Giới thiệu về HTML</vt:lpstr>
      <vt:lpstr>Giới thiệu về HTML</vt:lpstr>
      <vt:lpstr>Giới thiệu về HTML</vt:lpstr>
      <vt:lpstr>Giới thiệu về HTML</vt:lpstr>
      <vt:lpstr>Giới thiệu về HTML</vt:lpstr>
      <vt:lpstr>Thành phần của trang HTML</vt:lpstr>
      <vt:lpstr>Thành phần của trang HTML</vt:lpstr>
      <vt:lpstr>Thành phần của trang HTML</vt:lpstr>
      <vt:lpstr>Thành phần của trang HTML</vt:lpstr>
      <vt:lpstr>Phân loại Tag (Thẻ)</vt:lpstr>
      <vt:lpstr>Cú pháp chung của Tag (Thẻ)</vt:lpstr>
      <vt:lpstr>Nội dung</vt:lpstr>
      <vt:lpstr>Cấu trúc 1 tài liệu HTML</vt:lpstr>
      <vt:lpstr>Cấu trúc 1 tài liệu HTML</vt:lpstr>
      <vt:lpstr>Cấu trúc 1 tài liệu HTML – Ví dụ</vt:lpstr>
      <vt:lpstr>Cấu trúc tổng quát trang HTML</vt:lpstr>
      <vt:lpstr>Cấu trúc tổng quát trang HTML</vt:lpstr>
      <vt:lpstr>Nội dung</vt:lpstr>
      <vt:lpstr>Tag xử lý, định dạng văn bản</vt:lpstr>
      <vt:lpstr>Tag xử lý, định dạng văn bản</vt:lpstr>
      <vt:lpstr>Tag xử lý, định dạng văn bản</vt:lpstr>
      <vt:lpstr>Tag xử lý, định dạng văn bản</vt:lpstr>
      <vt:lpstr>Tag xử lý, định dạng văn bản</vt:lpstr>
      <vt:lpstr>Các tag xử lý văn bản – WYSIWYG với tag &lt;pre&gt;</vt:lpstr>
      <vt:lpstr>Các tag xử lý văn bản – Ký tự đặc biệt</vt:lpstr>
      <vt:lpstr>Ký tự đặc biệt</vt:lpstr>
      <vt:lpstr>Ký tự đặc biệt</vt:lpstr>
      <vt:lpstr>Danh sách Ký tự đặc biệt</vt:lpstr>
      <vt:lpstr>Một số ký tự đặc biệt</vt:lpstr>
      <vt:lpstr>Một số ký tự đặc biệt</vt:lpstr>
      <vt:lpstr>Một số ký tự đặc biệt</vt:lpstr>
      <vt:lpstr>Một số ký tự đặc biệt</vt:lpstr>
      <vt:lpstr>Tag xử lý, định dạng văn bản</vt:lpstr>
      <vt:lpstr>Ví dụ</vt:lpstr>
      <vt:lpstr>PowerPoint Presentation</vt:lpstr>
      <vt:lpstr>Tag xử lý, định dạng văn bản</vt:lpstr>
      <vt:lpstr>Tag xử lý, định dạng văn bản</vt:lpstr>
      <vt:lpstr>Tag xử lý, định dạng văn bản</vt:lpstr>
      <vt:lpstr>Tag xử lý, định dạng văn bản</vt:lpstr>
      <vt:lpstr>Tag xử lý, định dạng văn bản</vt:lpstr>
      <vt:lpstr>Tag xử lý, định dạng văn bản</vt:lpstr>
      <vt:lpstr>Ví dụ về &lt;br&gt;</vt:lpstr>
      <vt:lpstr>PowerPoint Presentation</vt:lpstr>
      <vt:lpstr>Tag xử lý, định dạng văn bản</vt:lpstr>
      <vt:lpstr>Ví dụ về &lt;hr&gt;</vt:lpstr>
      <vt:lpstr>PowerPoint Presentation</vt:lpstr>
      <vt:lpstr>Nội dung</vt:lpstr>
      <vt:lpstr>Các tag Danh sách</vt:lpstr>
      <vt:lpstr>Tag tạo danh sách</vt:lpstr>
      <vt:lpstr>Tag tạo danh sách</vt:lpstr>
      <vt:lpstr>Tag tạo danh sách</vt:lpstr>
      <vt:lpstr>Danh sách có thứ tự</vt:lpstr>
      <vt:lpstr>Danh sách có thứ tự</vt:lpstr>
      <vt:lpstr>Danh sách không có thứ tự</vt:lpstr>
      <vt:lpstr>Tag tạo danh sách</vt:lpstr>
      <vt:lpstr>Danh sách tự định nghĩa</vt:lpstr>
      <vt:lpstr>Sử dụng màu sắc</vt:lpstr>
      <vt:lpstr>Sử dụng màu sắc</vt:lpstr>
      <vt:lpstr>Sử dụng màu sắc</vt:lpstr>
      <vt:lpstr>Ví dụ về màu</vt:lpstr>
      <vt:lpstr>Thuộc tính thẻ BODY</vt:lpstr>
      <vt:lpstr>Thuộc tính thẻ BODY</vt:lpstr>
      <vt:lpstr>Thuộc tính thẻ BODY</vt:lpstr>
      <vt:lpstr>Thuộc tính thẻ BODY</vt:lpstr>
      <vt:lpstr>Thuộc tính thẻ BODY</vt:lpstr>
      <vt:lpstr>Nội dung</vt:lpstr>
      <vt:lpstr>Liên kết trong HTML</vt:lpstr>
      <vt:lpstr>Liên kết trong HTML</vt:lpstr>
      <vt:lpstr>Liên kết trong HTML</vt:lpstr>
      <vt:lpstr>Liên kết ngoại (external link)</vt:lpstr>
      <vt:lpstr>Liên kết ngoại (external link)</vt:lpstr>
      <vt:lpstr>Liên kết ngoại (external link)</vt:lpstr>
      <vt:lpstr>Liên kết nội ( Internal Link)</vt:lpstr>
      <vt:lpstr>Liên kết nội ( Internal Link)</vt:lpstr>
      <vt:lpstr>Liên kết nội ( Internal Link)</vt:lpstr>
      <vt:lpstr>Liên kết nội ( Internal Link)</vt:lpstr>
      <vt:lpstr>Liên kết đến địa chỉ email</vt:lpstr>
      <vt:lpstr>Liên kết đến địa chỉ email</vt:lpstr>
      <vt:lpstr>Nội dung</vt:lpstr>
      <vt:lpstr> Các thẻ HTML mở rộng</vt:lpstr>
      <vt:lpstr> Các thẻ HTML mở rộng</vt:lpstr>
      <vt:lpstr> Các thẻ HTML mở rộng</vt:lpstr>
      <vt:lpstr> Các thẻ HTML mở rộng</vt:lpstr>
      <vt:lpstr> Các thẻ HTML mở rộng</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mrnhut</dc:creator>
  <cp:lastModifiedBy>Khoa CNTT</cp:lastModifiedBy>
  <cp:revision>16</cp:revision>
  <dcterms:created xsi:type="dcterms:W3CDTF">2013-05-22T16:25:08Z</dcterms:created>
  <dcterms:modified xsi:type="dcterms:W3CDTF">2017-02-27T01:13:17Z</dcterms:modified>
</cp:coreProperties>
</file>